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2D2_EA171D8B.xml" ContentType="application/vnd.ms-powerpoint.comment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0" r:id="rId5"/>
    <p:sldMasterId id="2147483746" r:id="rId6"/>
  </p:sldMasterIdLst>
  <p:notesMasterIdLst>
    <p:notesMasterId r:id="rId29"/>
  </p:notesMasterIdLst>
  <p:sldIdLst>
    <p:sldId id="345" r:id="rId7"/>
    <p:sldId id="364" r:id="rId8"/>
    <p:sldId id="336" r:id="rId9"/>
    <p:sldId id="337" r:id="rId10"/>
    <p:sldId id="378" r:id="rId11"/>
    <p:sldId id="342" r:id="rId12"/>
    <p:sldId id="722" r:id="rId13"/>
    <p:sldId id="723" r:id="rId14"/>
    <p:sldId id="334" r:id="rId15"/>
    <p:sldId id="379" r:id="rId16"/>
    <p:sldId id="325" r:id="rId17"/>
    <p:sldId id="358" r:id="rId18"/>
    <p:sldId id="725" r:id="rId19"/>
    <p:sldId id="724" r:id="rId20"/>
    <p:sldId id="367" r:id="rId21"/>
    <p:sldId id="374" r:id="rId22"/>
    <p:sldId id="375" r:id="rId23"/>
    <p:sldId id="376" r:id="rId24"/>
    <p:sldId id="289" r:id="rId25"/>
    <p:sldId id="330" r:id="rId26"/>
    <p:sldId id="362" r:id="rId27"/>
    <p:sldId id="34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137028-483D-1EED-758A-FA4620FF6D50}" name="Ruby Quinnell" initials="RQ" userId="S::ruby.quinnell@thefrontline.org.uk::8d5226fd-0cc7-4b5c-b29d-171980b205b9" providerId="AD"/>
  <p188:author id="{73B2D12E-16B6-2D6B-9A7B-E8F9A712283B}" name="Liz Pattison" initials="LP" userId="S::Liz.Pattison@thefrontline.org.uk::8078546f-f0e6-4383-ba4f-f654f120d78c" providerId="AD"/>
  <p188:author id="{3C0B3273-9AD5-22BA-DF14-B499CB7F7F13}" name="Sophie Price" initials="SP" userId="S::Sophie.Price@thefrontline.org.uk::34baf449-e348-4962-9257-235d869ca8ee" providerId="AD"/>
  <p188:author id="{CDF72684-5FDE-908B-159D-0E632B263DE3}" name="Sophie Price" initials="SP" userId="S::sophie.price@thefrontline.org.uk::34baf449-e348-4962-9257-235d869ca8ee" providerId="AD"/>
  <p188:author id="{9962838D-6104-2DF8-5F93-1E8141DB8775}" name="Alexandra Sikkink" initials="AS" userId="S::alexandra.sikkink@thefrontline.org.uk::4c96cec3-50ad-4f7e-91b5-2397fb11610f" providerId="AD"/>
  <p188:author id="{04C112A1-4046-B19D-9F09-97AA3ED7BEE7}" name="Alexandra Welch" initials="AW" userId="S::alexandra.welch@thefrontline.org.uk::34337969-56c0-445f-8249-bcc82ed1898a" providerId="AD"/>
  <p188:author id="{5A06F4DD-F48B-51D1-C6E0-184C52E1020D}" name="Mandy Chaggar" initials="MC" userId="S::Mandy.Chaggar@thefrontline.org.uk::d1740405-a05d-4b0e-916b-25042d83c08a" providerId="AD"/>
  <p188:author id="{7EB7A2EB-541F-0306-263C-E6F47B2638A0}" name="Mandy Chaggar" initials="MC" userId="S::mandy.chaggar@thefrontline.org.uk::d1740405-a05d-4b0e-916b-25042d83c0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9"/>
    <a:srgbClr val="1F1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1E284-9251-EC4A-31C1-0850D2FEA5E8}" v="128" dt="2023-06-08T11:34:59.122"/>
    <p1510:client id="{73B87CFB-D52E-4173-88D7-E3AF03A8393B}" v="19" dt="2023-06-08T10:16:37.025"/>
    <p1510:client id="{74B3D43B-A115-9A35-2154-1F6787833B85}" v="1" dt="2023-06-08T13:02:37.370"/>
    <p1510:client id="{902CE1C3-38D1-7285-6943-B3FAD29A7E27}" v="44" dt="2023-06-08T10:11:35.074"/>
    <p1510:client id="{949E9878-7424-4620-8D20-10B362EC1ADA}" v="3" dt="2023-06-08T11:36:57.406"/>
    <p1510:client id="{99104DC0-BF48-7193-D18E-58F08CA7E7F7}" v="43" dt="2023-06-08T11:02:35.282"/>
    <p1510:client id="{A1F3E957-8817-C522-7CDA-CE23A03C3FB3}" v="22" dt="2023-06-08T11:03:10.57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1955870341622"/>
          <c:y val="8.9798400341452478E-2"/>
          <c:w val="0.8510812762167419"/>
          <c:h val="0.910201599658547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A5D-41A8-B990-6309FE63867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5D-41A8-B990-6309FE63867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5D-41A8-B990-6309FE63867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5D-41A8-B990-6309FE63867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47BBA3D-86BF-40BB-8098-D3820A6344CB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A5D-41A8-B990-6309FE6386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D0C070F-22E2-4561-B661-3FA4B631C1E4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A5D-41A8-B990-6309FE6386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463D0C0-DA81-4233-8203-F03AF55601AD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A5D-41A8-B990-6309FE6386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89F509-A9D8-4595-9298-16463F2B2FE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A5D-41A8-B990-6309FE6386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  <c:pt idx="4">
                  <c:v>Prefer not to say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42</c:v>
                </c:pt>
                <c:pt idx="2">
                  <c:v>42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5D-41A8-B990-6309FE6386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5637248"/>
        <c:axId val="605638888"/>
      </c:barChart>
      <c:catAx>
        <c:axId val="6056372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638888"/>
        <c:crosses val="autoZero"/>
        <c:auto val="1"/>
        <c:lblAlgn val="ctr"/>
        <c:lblOffset val="100"/>
        <c:noMultiLvlLbl val="0"/>
      </c:catAx>
      <c:valAx>
        <c:axId val="6056388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63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</cx:f>
        <cx:lvl ptCount="5">
          <cx:pt idx="0">Black</cx:pt>
          <cx:pt idx="1">White</cx:pt>
          <cx:pt idx="2">Asian</cx:pt>
          <cx:pt idx="3">Mixed</cx:pt>
          <cx:pt idx="4">Other</cx:pt>
        </cx:lvl>
        <cx:lvl ptCount="0"/>
        <cx:lvl ptCount="0"/>
      </cx:strDim>
      <cx:numDim type="size">
        <cx:f>Sheet1!$B$2:$B$6</cx:f>
        <cx:lvl ptCount="5" formatCode="0.00%">
          <cx:pt idx="0">0.068900000000000003</cx:pt>
          <cx:pt idx="1">0.79310000000000003</cx:pt>
          <cx:pt idx="2">0.068900000000000003</cx:pt>
          <cx:pt idx="3">0.0344</cx:pt>
          <cx:pt idx="4">0.0344</cx:pt>
        </cx:lvl>
      </cx:numDim>
    </cx:data>
  </cx:chartData>
  <cx:chart>
    <cx:plotArea>
      <cx:plotAreaRegion>
        <cx:series layoutId="sunburst" uniqueId="{85282ECC-49B5-4304-821A-DB8C687AC849}">
          <cx:tx>
            <cx:txData>
              <cx:f>Sheet1!$B$1</cx:f>
              <cx:v/>
            </cx:txData>
          </cx:tx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omments/modernComment_2D2_EA171D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FA427A-754B-4F56-B578-0886AC6B26F8}" authorId="{04C112A1-4046-B19D-9F09-97AA3ED7BEE7}" status="resolved" created="2023-05-02T13:28:09.726">
    <pc:sldMkLst xmlns:pc="http://schemas.microsoft.com/office/powerpoint/2013/main/command">
      <pc:docMk/>
      <pc:sldMk cId="3927383435" sldId="722"/>
    </pc:sldMkLst>
    <p188:replyLst>
      <p188:reply id="{8ED2C849-E95B-4234-94B4-B53E50325B2C}" authorId="{CDF72684-5FDE-908B-159D-0E632B263DE3}" created="2023-05-04T08:48:55.940">
        <p188:txBody>
          <a:bodyPr/>
          <a:lstStyle/>
          <a:p>
            <a:r>
              <a:rPr lang="en-US"/>
              <a:t>[@Ruby Quinnell] are you able to update this slide for C2 please?</a:t>
            </a:r>
          </a:p>
        </p188:txBody>
      </p188:reply>
      <p188:reply id="{CBA0C5B3-5AF4-4BC3-A618-6095AC060B98}" authorId="{3E137028-483D-1EED-758A-FA4620FF6D50}" created="2023-05-04T15:05:08.920">
        <p188:txBody>
          <a:bodyPr/>
          <a:lstStyle/>
          <a:p>
            <a:r>
              <a:rPr lang="en-US"/>
              <a:t>Updated!</a:t>
            </a:r>
          </a:p>
        </p188:txBody>
      </p188:reply>
    </p188:replyLst>
    <p188:txBody>
      <a:bodyPr/>
      <a:lstStyle/>
      <a:p>
        <a:r>
          <a:rPr lang="en-GB"/>
          <a:t>Needs updating with current LAs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eicsc.org.uk/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eicsc.org.uk/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21EB2-5A33-401B-9AA8-2EA32DF874AF}" type="doc">
      <dgm:prSet loTypeId="urn:microsoft.com/office/officeart/2008/layout/PictureStrip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5F99C21B-BC1F-4875-BEEF-E348CB009A28}">
      <dgm:prSet phldrT="[Text]"/>
      <dgm:spPr/>
      <dgm:t>
        <a:bodyPr/>
        <a:lstStyle/>
        <a:p>
          <a:r>
            <a:rPr lang="en-GB">
              <a:solidFill>
                <a:schemeClr val="tx2"/>
              </a:solidFill>
            </a:rPr>
            <a:t>Leading self evaluations by </a:t>
          </a:r>
          <a:r>
            <a:rPr lang="en-GB" b="1">
              <a:solidFill>
                <a:schemeClr val="tx2"/>
              </a:solidFill>
            </a:rPr>
            <a:t>What</a:t>
          </a:r>
          <a:r>
            <a:rPr lang="en-GB" b="1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GB" b="1">
              <a:solidFill>
                <a:schemeClr val="tx2"/>
              </a:solidFill>
            </a:rPr>
            <a:t>Works for Early Intervention and Children's Social Care</a:t>
          </a:r>
        </a:p>
      </dgm:t>
    </dgm:pt>
    <dgm:pt modelId="{09388022-EFEA-4BF2-A9E4-09413D62761E}" type="parTrans" cxnId="{123E545C-D15A-4537-BB32-F2AB4B0EB531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1BC0C23A-53A5-437F-AE3C-EF852D1C2AC2}" type="sibTrans" cxnId="{123E545C-D15A-4537-BB32-F2AB4B0EB531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9A08C90F-0EC8-44CC-903A-DD510596DA29}">
      <dgm:prSet phldrT="[Text]"/>
      <dgm:spPr/>
      <dgm:t>
        <a:bodyPr/>
        <a:lstStyle/>
        <a:p>
          <a:pPr rtl="0"/>
          <a:r>
            <a:rPr lang="en-GB">
              <a:solidFill>
                <a:schemeClr val="tx2"/>
              </a:solidFill>
            </a:rPr>
            <a:t>Acting wisely in critical moments: A communication perspective</a:t>
          </a:r>
          <a:r>
            <a:rPr lang="en-GB">
              <a:solidFill>
                <a:schemeClr val="tx2"/>
              </a:solidFill>
              <a:latin typeface="Arial" panose="020B0604020202020204"/>
            </a:rPr>
            <a:t> </a:t>
          </a:r>
          <a:endParaRPr lang="en-GB">
            <a:solidFill>
              <a:schemeClr val="tx2"/>
            </a:solidFill>
          </a:endParaRPr>
        </a:p>
        <a:p>
          <a:r>
            <a:rPr lang="en-GB" b="1">
              <a:solidFill>
                <a:schemeClr val="tx2"/>
              </a:solidFill>
            </a:rPr>
            <a:t>Dr Barbara McKay</a:t>
          </a:r>
        </a:p>
      </dgm:t>
    </dgm:pt>
    <dgm:pt modelId="{5F1378ED-836E-44C7-BA7A-706F617CF340}" type="parTrans" cxnId="{EB3A9D8D-38F4-4477-9E15-4A7405677D48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897C81DF-6229-491D-A6DC-AE1993863BD2}" type="sibTrans" cxnId="{EB3A9D8D-38F4-4477-9E15-4A7405677D48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C0D2F66-1E29-4F0D-B588-92CE1219FA25}">
      <dgm:prSet phldrT="[Text]"/>
      <dgm:spPr/>
      <dgm:t>
        <a:bodyPr/>
        <a:lstStyle/>
        <a:p>
          <a:pPr rtl="0"/>
          <a:r>
            <a:rPr lang="en-GB">
              <a:solidFill>
                <a:schemeClr val="tx2"/>
              </a:solidFill>
            </a:rPr>
            <a:t>Surviving and thriving as a leader in children’s social care </a:t>
          </a:r>
          <a:r>
            <a:rPr lang="en-GB" b="1">
              <a:solidFill>
                <a:schemeClr val="tx2"/>
              </a:solidFill>
            </a:rPr>
            <a:t>Rhian Taylor</a:t>
          </a:r>
          <a:r>
            <a:rPr lang="en-GB" b="1">
              <a:solidFill>
                <a:schemeClr val="tx2"/>
              </a:solidFill>
              <a:latin typeface="Arial" panose="020B0604020202020204"/>
            </a:rPr>
            <a:t> </a:t>
          </a:r>
          <a:endParaRPr lang="en-GB" b="1">
            <a:solidFill>
              <a:schemeClr val="tx2"/>
            </a:solidFill>
          </a:endParaRPr>
        </a:p>
      </dgm:t>
    </dgm:pt>
    <dgm:pt modelId="{6768AD9F-A07A-4494-BE84-0D570749BBEB}" type="parTrans" cxnId="{B38F8E86-438E-4976-8929-CA257E8226B1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4F9A9C2E-920E-41E0-A89F-1C713D59901D}" type="sibTrans" cxnId="{B38F8E86-438E-4976-8929-CA257E8226B1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42FB78-6B62-4991-B7E2-DD7457B6B7E0}">
      <dgm:prSet phldrT="[Text]"/>
      <dgm:spPr/>
      <dgm:t>
        <a:bodyPr/>
        <a:lstStyle/>
        <a:p>
          <a:r>
            <a:rPr lang="en-GB">
              <a:solidFill>
                <a:schemeClr val="tx2"/>
              </a:solidFill>
            </a:rPr>
            <a:t>Leading with Pride - Creating an Inclusive Workplace for LGBTQ+ People</a:t>
          </a:r>
        </a:p>
      </dgm:t>
    </dgm:pt>
    <dgm:pt modelId="{0A4A9ADE-E383-48D2-BDE4-5B9F7148D7F8}" type="parTrans" cxnId="{EA2B59D3-4B29-4599-ADB5-7FD5AF97E89C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4FD53438-6AF5-41DC-9039-221A3393AA92}" type="sibTrans" cxnId="{EA2B59D3-4B29-4599-ADB5-7FD5AF97E89C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1008B19D-8B73-4C20-8092-86FBCF03982A}">
      <dgm:prSet phldrT="[Text]"/>
      <dgm:spPr/>
      <dgm:t>
        <a:bodyPr/>
        <a:lstStyle/>
        <a:p>
          <a:pPr rtl="0"/>
          <a:r>
            <a:rPr lang="en-GB">
              <a:solidFill>
                <a:schemeClr val="tx2"/>
              </a:solidFill>
            </a:rPr>
            <a:t>Modelling Inclusive Leadership: an Organisational Perspective</a:t>
          </a:r>
          <a:r>
            <a:rPr lang="en-GB">
              <a:solidFill>
                <a:schemeClr val="tx2"/>
              </a:solidFill>
              <a:latin typeface="Arial" panose="020B0604020202020204"/>
            </a:rPr>
            <a:t> </a:t>
          </a:r>
          <a:endParaRPr lang="en-GB">
            <a:solidFill>
              <a:schemeClr val="tx2"/>
            </a:solidFill>
          </a:endParaRPr>
        </a:p>
        <a:p>
          <a:r>
            <a:rPr lang="en-GB" b="1">
              <a:solidFill>
                <a:schemeClr val="tx2"/>
              </a:solidFill>
            </a:rPr>
            <a:t>Laura Clements and Harry Nutt</a:t>
          </a:r>
        </a:p>
      </dgm:t>
    </dgm:pt>
    <dgm:pt modelId="{94EFC1DB-A7F8-4F05-8F30-D0F68014636E}" type="parTrans" cxnId="{CA91B196-3CDE-4794-83C5-C0C212B624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49FD8D8-FB60-48BC-A5EC-46975E8ED5C0}" type="sibTrans" cxnId="{CA91B196-3CDE-4794-83C5-C0C212B624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825058FF-7A37-4E55-98F2-D13081402E94}">
      <dgm:prSet phldrT="[Text]"/>
      <dgm:spPr/>
      <dgm:t>
        <a:bodyPr/>
        <a:lstStyle/>
        <a:p>
          <a:r>
            <a:rPr lang="en-GB">
              <a:solidFill>
                <a:schemeClr val="tx2"/>
              </a:solidFill>
            </a:rPr>
            <a:t>Leading Improvement at Scale </a:t>
          </a:r>
          <a:r>
            <a:rPr lang="en-GB" b="1">
              <a:solidFill>
                <a:schemeClr val="tx2"/>
              </a:solidFill>
            </a:rPr>
            <a:t>Ann </a:t>
          </a:r>
          <a:r>
            <a:rPr lang="en-GB" b="1">
              <a:solidFill>
                <a:schemeClr val="tx2"/>
              </a:solidFill>
              <a:latin typeface="Arial" panose="020B0604020202020204"/>
            </a:rPr>
            <a:t>Domeney</a:t>
          </a:r>
          <a:endParaRPr lang="en-GB" b="1">
            <a:solidFill>
              <a:schemeClr val="tx2"/>
            </a:solidFill>
          </a:endParaRPr>
        </a:p>
      </dgm:t>
    </dgm:pt>
    <dgm:pt modelId="{3B5935A4-0430-4A69-ACFB-155D09ACC8B9}" type="parTrans" cxnId="{2C037FA3-2922-41BD-A6F3-72EC4CECDCA2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701646B-A498-4804-BC15-D4F79458EC40}" type="sibTrans" cxnId="{2C037FA3-2922-41BD-A6F3-72EC4CECDCA2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ECBD6042-9B7F-48F6-89D0-DDC986D6034B}" type="pres">
      <dgm:prSet presAssocID="{1A721EB2-5A33-401B-9AA8-2EA32DF874AF}" presName="Name0" presStyleCnt="0">
        <dgm:presLayoutVars>
          <dgm:dir/>
          <dgm:resizeHandles val="exact"/>
        </dgm:presLayoutVars>
      </dgm:prSet>
      <dgm:spPr/>
    </dgm:pt>
    <dgm:pt modelId="{360AEE48-9264-41D0-A45D-14BA1BC065FD}" type="pres">
      <dgm:prSet presAssocID="{5F99C21B-BC1F-4875-BEEF-E348CB009A28}" presName="composite" presStyleCnt="0"/>
      <dgm:spPr/>
    </dgm:pt>
    <dgm:pt modelId="{62FC009A-AD31-4A65-8B05-E2F3D800CFCB}" type="pres">
      <dgm:prSet presAssocID="{5F99C21B-BC1F-4875-BEEF-E348CB009A28}" presName="rect1" presStyleLbl="trAlignAcc1" presStyleIdx="0" presStyleCnt="6">
        <dgm:presLayoutVars>
          <dgm:bulletEnabled val="1"/>
        </dgm:presLayoutVars>
      </dgm:prSet>
      <dgm:spPr/>
    </dgm:pt>
    <dgm:pt modelId="{6A3CEFB4-2466-4D4D-91C2-2B97A6A137C9}" type="pres">
      <dgm:prSet presAssocID="{5F99C21B-BC1F-4875-BEEF-E348CB009A28}" presName="rect2" presStyleLbl="fgImgPlace1" presStyleIdx="0" presStyleCnt="6" custScaleY="69650"/>
      <dgm:spPr>
        <a:solidFill>
          <a:schemeClr val="accent3">
            <a:lumMod val="40000"/>
            <a:lumOff val="60000"/>
          </a:schemeClr>
        </a:solidFill>
      </dgm:spPr>
    </dgm:pt>
    <dgm:pt modelId="{4048C6EC-9D39-45D6-AFC8-9F750F6E6D99}" type="pres">
      <dgm:prSet presAssocID="{1BC0C23A-53A5-437F-AE3C-EF852D1C2AC2}" presName="sibTrans" presStyleCnt="0"/>
      <dgm:spPr/>
    </dgm:pt>
    <dgm:pt modelId="{6822DADB-D75E-4669-9A4B-9D19ABA72A4F}" type="pres">
      <dgm:prSet presAssocID="{9A08C90F-0EC8-44CC-903A-DD510596DA29}" presName="composite" presStyleCnt="0"/>
      <dgm:spPr/>
    </dgm:pt>
    <dgm:pt modelId="{338E1970-28AE-4815-89ED-29888466959F}" type="pres">
      <dgm:prSet presAssocID="{9A08C90F-0EC8-44CC-903A-DD510596DA29}" presName="rect1" presStyleLbl="trAlignAcc1" presStyleIdx="1" presStyleCnt="6">
        <dgm:presLayoutVars>
          <dgm:bulletEnabled val="1"/>
        </dgm:presLayoutVars>
      </dgm:prSet>
      <dgm:spPr/>
    </dgm:pt>
    <dgm:pt modelId="{D1723A8C-BE7F-4AAB-8C62-6E392ADCB1E5}" type="pres">
      <dgm:prSet presAssocID="{9A08C90F-0EC8-44CC-903A-DD510596DA29}" presName="rect2" presStyleLbl="fgImgPlace1" presStyleIdx="1" presStyleCnt="6" custScaleY="69650"/>
      <dgm:spPr>
        <a:solidFill>
          <a:schemeClr val="accent3">
            <a:lumMod val="40000"/>
            <a:lumOff val="60000"/>
          </a:schemeClr>
        </a:solidFill>
      </dgm:spPr>
    </dgm:pt>
    <dgm:pt modelId="{3C7D7816-706B-4311-AB36-89A4F812595E}" type="pres">
      <dgm:prSet presAssocID="{897C81DF-6229-491D-A6DC-AE1993863BD2}" presName="sibTrans" presStyleCnt="0"/>
      <dgm:spPr/>
    </dgm:pt>
    <dgm:pt modelId="{B6CECE1C-2E98-4AA5-87F4-EC5623EE3E62}" type="pres">
      <dgm:prSet presAssocID="{CC0D2F66-1E29-4F0D-B588-92CE1219FA25}" presName="composite" presStyleCnt="0"/>
      <dgm:spPr/>
    </dgm:pt>
    <dgm:pt modelId="{C94A33AD-50CF-4DEC-AC08-3D810E53010E}" type="pres">
      <dgm:prSet presAssocID="{CC0D2F66-1E29-4F0D-B588-92CE1219FA25}" presName="rect1" presStyleLbl="trAlignAcc1" presStyleIdx="2" presStyleCnt="6">
        <dgm:presLayoutVars>
          <dgm:bulletEnabled val="1"/>
        </dgm:presLayoutVars>
      </dgm:prSet>
      <dgm:spPr/>
    </dgm:pt>
    <dgm:pt modelId="{00267ADF-6D6C-4011-9DE1-5BD105096A42}" type="pres">
      <dgm:prSet presAssocID="{CC0D2F66-1E29-4F0D-B588-92CE1219FA25}" presName="rect2" presStyleLbl="fgImgPlace1" presStyleIdx="2" presStyleCnt="6" custScaleY="69650"/>
      <dgm:spPr>
        <a:solidFill>
          <a:schemeClr val="accent3">
            <a:lumMod val="40000"/>
            <a:lumOff val="60000"/>
          </a:schemeClr>
        </a:solidFill>
      </dgm:spPr>
    </dgm:pt>
    <dgm:pt modelId="{CB71AD1A-F2D1-4126-99F8-532F4770D937}" type="pres">
      <dgm:prSet presAssocID="{4F9A9C2E-920E-41E0-A89F-1C713D59901D}" presName="sibTrans" presStyleCnt="0"/>
      <dgm:spPr/>
    </dgm:pt>
    <dgm:pt modelId="{87DED75B-83A2-4F7C-B7EF-6120CA24BB67}" type="pres">
      <dgm:prSet presAssocID="{3242FB78-6B62-4991-B7E2-DD7457B6B7E0}" presName="composite" presStyleCnt="0"/>
      <dgm:spPr/>
    </dgm:pt>
    <dgm:pt modelId="{3620B5EB-5956-4312-9031-1C535A60188F}" type="pres">
      <dgm:prSet presAssocID="{3242FB78-6B62-4991-B7E2-DD7457B6B7E0}" presName="rect1" presStyleLbl="trAlignAcc1" presStyleIdx="3" presStyleCnt="6">
        <dgm:presLayoutVars>
          <dgm:bulletEnabled val="1"/>
        </dgm:presLayoutVars>
      </dgm:prSet>
      <dgm:spPr/>
    </dgm:pt>
    <dgm:pt modelId="{93F718EC-B4DB-4E91-A610-067A5CEE50B5}" type="pres">
      <dgm:prSet presAssocID="{3242FB78-6B62-4991-B7E2-DD7457B6B7E0}" presName="rect2" presStyleLbl="fgImgPlace1" presStyleIdx="3" presStyleCnt="6" custScaleY="69650"/>
      <dgm:spPr>
        <a:solidFill>
          <a:schemeClr val="accent3">
            <a:lumMod val="40000"/>
            <a:lumOff val="60000"/>
          </a:schemeClr>
        </a:solidFill>
      </dgm:spPr>
    </dgm:pt>
    <dgm:pt modelId="{6BDA31AC-6E34-4602-A1D1-5E7EB10B8DDB}" type="pres">
      <dgm:prSet presAssocID="{4FD53438-6AF5-41DC-9039-221A3393AA92}" presName="sibTrans" presStyleCnt="0"/>
      <dgm:spPr/>
    </dgm:pt>
    <dgm:pt modelId="{F3655149-4EF0-4C37-B8B8-75349CEAF839}" type="pres">
      <dgm:prSet presAssocID="{1008B19D-8B73-4C20-8092-86FBCF03982A}" presName="composite" presStyleCnt="0"/>
      <dgm:spPr/>
    </dgm:pt>
    <dgm:pt modelId="{18CAFCF4-10B4-4AC8-AA46-01A3382A5601}" type="pres">
      <dgm:prSet presAssocID="{1008B19D-8B73-4C20-8092-86FBCF03982A}" presName="rect1" presStyleLbl="trAlignAcc1" presStyleIdx="4" presStyleCnt="6">
        <dgm:presLayoutVars>
          <dgm:bulletEnabled val="1"/>
        </dgm:presLayoutVars>
      </dgm:prSet>
      <dgm:spPr/>
    </dgm:pt>
    <dgm:pt modelId="{12E2F9BB-AB16-4864-8580-51CB1A468E4A}" type="pres">
      <dgm:prSet presAssocID="{1008B19D-8B73-4C20-8092-86FBCF03982A}" presName="rect2" presStyleLbl="fgImgPlace1" presStyleIdx="4" presStyleCnt="6" custScaleY="69650"/>
      <dgm:spPr>
        <a:solidFill>
          <a:schemeClr val="accent3">
            <a:lumMod val="40000"/>
            <a:lumOff val="60000"/>
          </a:schemeClr>
        </a:solidFill>
      </dgm:spPr>
    </dgm:pt>
    <dgm:pt modelId="{D791624D-DFAE-4BEC-B0E8-431864475E3D}" type="pres">
      <dgm:prSet presAssocID="{249FD8D8-FB60-48BC-A5EC-46975E8ED5C0}" presName="sibTrans" presStyleCnt="0"/>
      <dgm:spPr/>
    </dgm:pt>
    <dgm:pt modelId="{1522DC20-073E-4CAC-AC19-8626C0F668F1}" type="pres">
      <dgm:prSet presAssocID="{825058FF-7A37-4E55-98F2-D13081402E94}" presName="composite" presStyleCnt="0"/>
      <dgm:spPr/>
    </dgm:pt>
    <dgm:pt modelId="{B9C85BD5-32A6-4135-8055-92F590977806}" type="pres">
      <dgm:prSet presAssocID="{825058FF-7A37-4E55-98F2-D13081402E94}" presName="rect1" presStyleLbl="trAlignAcc1" presStyleIdx="5" presStyleCnt="6">
        <dgm:presLayoutVars>
          <dgm:bulletEnabled val="1"/>
        </dgm:presLayoutVars>
      </dgm:prSet>
      <dgm:spPr/>
    </dgm:pt>
    <dgm:pt modelId="{C47DB56F-6776-47EE-B082-E9532AD40D63}" type="pres">
      <dgm:prSet presAssocID="{825058FF-7A37-4E55-98F2-D13081402E94}" presName="rect2" presStyleLbl="fgImgPlace1" presStyleIdx="5" presStyleCnt="6" custScaleY="69650"/>
      <dgm:spPr>
        <a:solidFill>
          <a:schemeClr val="accent3">
            <a:lumMod val="40000"/>
            <a:lumOff val="60000"/>
          </a:schemeClr>
        </a:solidFill>
      </dgm:spPr>
    </dgm:pt>
  </dgm:ptLst>
  <dgm:cxnLst>
    <dgm:cxn modelId="{19247708-1B6D-4D92-B753-3F5912DB9BE3}" type="presOf" srcId="{9A08C90F-0EC8-44CC-903A-DD510596DA29}" destId="{338E1970-28AE-4815-89ED-29888466959F}" srcOrd="0" destOrd="0" presId="urn:microsoft.com/office/officeart/2008/layout/PictureStrips"/>
    <dgm:cxn modelId="{8484FB08-6C77-4BCB-AA53-F606B1DDC23C}" type="presOf" srcId="{CC0D2F66-1E29-4F0D-B588-92CE1219FA25}" destId="{C94A33AD-50CF-4DEC-AC08-3D810E53010E}" srcOrd="0" destOrd="0" presId="urn:microsoft.com/office/officeart/2008/layout/PictureStrips"/>
    <dgm:cxn modelId="{123E545C-D15A-4537-BB32-F2AB4B0EB531}" srcId="{1A721EB2-5A33-401B-9AA8-2EA32DF874AF}" destId="{5F99C21B-BC1F-4875-BEEF-E348CB009A28}" srcOrd="0" destOrd="0" parTransId="{09388022-EFEA-4BF2-A9E4-09413D62761E}" sibTransId="{1BC0C23A-53A5-437F-AE3C-EF852D1C2AC2}"/>
    <dgm:cxn modelId="{1F636A4B-9A79-4714-AC51-DE9CEFD6CC1B}" type="presOf" srcId="{5F99C21B-BC1F-4875-BEEF-E348CB009A28}" destId="{62FC009A-AD31-4A65-8B05-E2F3D800CFCB}" srcOrd="0" destOrd="0" presId="urn:microsoft.com/office/officeart/2008/layout/PictureStrips"/>
    <dgm:cxn modelId="{7C980385-5452-4C97-9A42-A1B4CB2F9F81}" type="presOf" srcId="{3242FB78-6B62-4991-B7E2-DD7457B6B7E0}" destId="{3620B5EB-5956-4312-9031-1C535A60188F}" srcOrd="0" destOrd="0" presId="urn:microsoft.com/office/officeart/2008/layout/PictureStrips"/>
    <dgm:cxn modelId="{B38F8E86-438E-4976-8929-CA257E8226B1}" srcId="{1A721EB2-5A33-401B-9AA8-2EA32DF874AF}" destId="{CC0D2F66-1E29-4F0D-B588-92CE1219FA25}" srcOrd="2" destOrd="0" parTransId="{6768AD9F-A07A-4494-BE84-0D570749BBEB}" sibTransId="{4F9A9C2E-920E-41E0-A89F-1C713D59901D}"/>
    <dgm:cxn modelId="{EB3A9D8D-38F4-4477-9E15-4A7405677D48}" srcId="{1A721EB2-5A33-401B-9AA8-2EA32DF874AF}" destId="{9A08C90F-0EC8-44CC-903A-DD510596DA29}" srcOrd="1" destOrd="0" parTransId="{5F1378ED-836E-44C7-BA7A-706F617CF340}" sibTransId="{897C81DF-6229-491D-A6DC-AE1993863BD2}"/>
    <dgm:cxn modelId="{CA91B196-3CDE-4794-83C5-C0C212B6244E}" srcId="{1A721EB2-5A33-401B-9AA8-2EA32DF874AF}" destId="{1008B19D-8B73-4C20-8092-86FBCF03982A}" srcOrd="4" destOrd="0" parTransId="{94EFC1DB-A7F8-4F05-8F30-D0F68014636E}" sibTransId="{249FD8D8-FB60-48BC-A5EC-46975E8ED5C0}"/>
    <dgm:cxn modelId="{2C037FA3-2922-41BD-A6F3-72EC4CECDCA2}" srcId="{1A721EB2-5A33-401B-9AA8-2EA32DF874AF}" destId="{825058FF-7A37-4E55-98F2-D13081402E94}" srcOrd="5" destOrd="0" parTransId="{3B5935A4-0430-4A69-ACFB-155D09ACC8B9}" sibTransId="{D701646B-A498-4804-BC15-D4F79458EC40}"/>
    <dgm:cxn modelId="{427319C6-9DE6-40A5-B0EB-680BC9801546}" type="presOf" srcId="{825058FF-7A37-4E55-98F2-D13081402E94}" destId="{B9C85BD5-32A6-4135-8055-92F590977806}" srcOrd="0" destOrd="0" presId="urn:microsoft.com/office/officeart/2008/layout/PictureStrips"/>
    <dgm:cxn modelId="{AAA825C8-9559-4933-BF7D-5A0A8C1C5635}" type="presOf" srcId="{1A721EB2-5A33-401B-9AA8-2EA32DF874AF}" destId="{ECBD6042-9B7F-48F6-89D0-DDC986D6034B}" srcOrd="0" destOrd="0" presId="urn:microsoft.com/office/officeart/2008/layout/PictureStrips"/>
    <dgm:cxn modelId="{EA2B59D3-4B29-4599-ADB5-7FD5AF97E89C}" srcId="{1A721EB2-5A33-401B-9AA8-2EA32DF874AF}" destId="{3242FB78-6B62-4991-B7E2-DD7457B6B7E0}" srcOrd="3" destOrd="0" parTransId="{0A4A9ADE-E383-48D2-BDE4-5B9F7148D7F8}" sibTransId="{4FD53438-6AF5-41DC-9039-221A3393AA92}"/>
    <dgm:cxn modelId="{45D93AF8-2249-4A1A-92EA-060197FC5D92}" type="presOf" srcId="{1008B19D-8B73-4C20-8092-86FBCF03982A}" destId="{18CAFCF4-10B4-4AC8-AA46-01A3382A5601}" srcOrd="0" destOrd="0" presId="urn:microsoft.com/office/officeart/2008/layout/PictureStrips"/>
    <dgm:cxn modelId="{A7D427CB-A53E-4D56-A661-698559BFC90C}" type="presParOf" srcId="{ECBD6042-9B7F-48F6-89D0-DDC986D6034B}" destId="{360AEE48-9264-41D0-A45D-14BA1BC065FD}" srcOrd="0" destOrd="0" presId="urn:microsoft.com/office/officeart/2008/layout/PictureStrips"/>
    <dgm:cxn modelId="{2CD49405-716C-4B53-A3FF-4E44F6D01A56}" type="presParOf" srcId="{360AEE48-9264-41D0-A45D-14BA1BC065FD}" destId="{62FC009A-AD31-4A65-8B05-E2F3D800CFCB}" srcOrd="0" destOrd="0" presId="urn:microsoft.com/office/officeart/2008/layout/PictureStrips"/>
    <dgm:cxn modelId="{562CD8AF-9E67-4430-9AB5-6B9066F880DD}" type="presParOf" srcId="{360AEE48-9264-41D0-A45D-14BA1BC065FD}" destId="{6A3CEFB4-2466-4D4D-91C2-2B97A6A137C9}" srcOrd="1" destOrd="0" presId="urn:microsoft.com/office/officeart/2008/layout/PictureStrips"/>
    <dgm:cxn modelId="{4B7D2B37-67F9-4EFB-9862-7C8C3CEB8767}" type="presParOf" srcId="{ECBD6042-9B7F-48F6-89D0-DDC986D6034B}" destId="{4048C6EC-9D39-45D6-AFC8-9F750F6E6D99}" srcOrd="1" destOrd="0" presId="urn:microsoft.com/office/officeart/2008/layout/PictureStrips"/>
    <dgm:cxn modelId="{A14B5AC0-7505-45D3-BCAF-B9D735F78A73}" type="presParOf" srcId="{ECBD6042-9B7F-48F6-89D0-DDC986D6034B}" destId="{6822DADB-D75E-4669-9A4B-9D19ABA72A4F}" srcOrd="2" destOrd="0" presId="urn:microsoft.com/office/officeart/2008/layout/PictureStrips"/>
    <dgm:cxn modelId="{9DB78F2E-61C1-47F5-A57D-A0FFC662C236}" type="presParOf" srcId="{6822DADB-D75E-4669-9A4B-9D19ABA72A4F}" destId="{338E1970-28AE-4815-89ED-29888466959F}" srcOrd="0" destOrd="0" presId="urn:microsoft.com/office/officeart/2008/layout/PictureStrips"/>
    <dgm:cxn modelId="{74472DA9-DB63-440D-9184-8272162F29CD}" type="presParOf" srcId="{6822DADB-D75E-4669-9A4B-9D19ABA72A4F}" destId="{D1723A8C-BE7F-4AAB-8C62-6E392ADCB1E5}" srcOrd="1" destOrd="0" presId="urn:microsoft.com/office/officeart/2008/layout/PictureStrips"/>
    <dgm:cxn modelId="{5B7C900A-2B03-4AEF-B80E-019505B75EBF}" type="presParOf" srcId="{ECBD6042-9B7F-48F6-89D0-DDC986D6034B}" destId="{3C7D7816-706B-4311-AB36-89A4F812595E}" srcOrd="3" destOrd="0" presId="urn:microsoft.com/office/officeart/2008/layout/PictureStrips"/>
    <dgm:cxn modelId="{24A5F5CF-73B3-4A42-ADF7-F827765721AE}" type="presParOf" srcId="{ECBD6042-9B7F-48F6-89D0-DDC986D6034B}" destId="{B6CECE1C-2E98-4AA5-87F4-EC5623EE3E62}" srcOrd="4" destOrd="0" presId="urn:microsoft.com/office/officeart/2008/layout/PictureStrips"/>
    <dgm:cxn modelId="{BD18FF7A-A4C8-42CD-B624-1AB34E0746FF}" type="presParOf" srcId="{B6CECE1C-2E98-4AA5-87F4-EC5623EE3E62}" destId="{C94A33AD-50CF-4DEC-AC08-3D810E53010E}" srcOrd="0" destOrd="0" presId="urn:microsoft.com/office/officeart/2008/layout/PictureStrips"/>
    <dgm:cxn modelId="{ECA60EF6-8649-4E38-9D9F-2660553D2FC3}" type="presParOf" srcId="{B6CECE1C-2E98-4AA5-87F4-EC5623EE3E62}" destId="{00267ADF-6D6C-4011-9DE1-5BD105096A42}" srcOrd="1" destOrd="0" presId="urn:microsoft.com/office/officeart/2008/layout/PictureStrips"/>
    <dgm:cxn modelId="{689D939C-FFD5-4775-B4E7-EB8FF056FCAB}" type="presParOf" srcId="{ECBD6042-9B7F-48F6-89D0-DDC986D6034B}" destId="{CB71AD1A-F2D1-4126-99F8-532F4770D937}" srcOrd="5" destOrd="0" presId="urn:microsoft.com/office/officeart/2008/layout/PictureStrips"/>
    <dgm:cxn modelId="{053F5CA1-F81C-4050-AA66-F1C048708F56}" type="presParOf" srcId="{ECBD6042-9B7F-48F6-89D0-DDC986D6034B}" destId="{87DED75B-83A2-4F7C-B7EF-6120CA24BB67}" srcOrd="6" destOrd="0" presId="urn:microsoft.com/office/officeart/2008/layout/PictureStrips"/>
    <dgm:cxn modelId="{8DABBF9D-17F6-400D-BAE9-08E8B82499F8}" type="presParOf" srcId="{87DED75B-83A2-4F7C-B7EF-6120CA24BB67}" destId="{3620B5EB-5956-4312-9031-1C535A60188F}" srcOrd="0" destOrd="0" presId="urn:microsoft.com/office/officeart/2008/layout/PictureStrips"/>
    <dgm:cxn modelId="{536E9A38-9857-4BD8-922B-A63C0BF010F2}" type="presParOf" srcId="{87DED75B-83A2-4F7C-B7EF-6120CA24BB67}" destId="{93F718EC-B4DB-4E91-A610-067A5CEE50B5}" srcOrd="1" destOrd="0" presId="urn:microsoft.com/office/officeart/2008/layout/PictureStrips"/>
    <dgm:cxn modelId="{D2F8C5DA-14A2-4F3A-9A32-2E978C56F99D}" type="presParOf" srcId="{ECBD6042-9B7F-48F6-89D0-DDC986D6034B}" destId="{6BDA31AC-6E34-4602-A1D1-5E7EB10B8DDB}" srcOrd="7" destOrd="0" presId="urn:microsoft.com/office/officeart/2008/layout/PictureStrips"/>
    <dgm:cxn modelId="{38BE29B7-36F6-4756-8B51-C292CA4310AD}" type="presParOf" srcId="{ECBD6042-9B7F-48F6-89D0-DDC986D6034B}" destId="{F3655149-4EF0-4C37-B8B8-75349CEAF839}" srcOrd="8" destOrd="0" presId="urn:microsoft.com/office/officeart/2008/layout/PictureStrips"/>
    <dgm:cxn modelId="{88E19325-D133-4B59-90C0-EA7AC64EB854}" type="presParOf" srcId="{F3655149-4EF0-4C37-B8B8-75349CEAF839}" destId="{18CAFCF4-10B4-4AC8-AA46-01A3382A5601}" srcOrd="0" destOrd="0" presId="urn:microsoft.com/office/officeart/2008/layout/PictureStrips"/>
    <dgm:cxn modelId="{E72FF97C-5638-48D0-BC5F-F1CACAF259BF}" type="presParOf" srcId="{F3655149-4EF0-4C37-B8B8-75349CEAF839}" destId="{12E2F9BB-AB16-4864-8580-51CB1A468E4A}" srcOrd="1" destOrd="0" presId="urn:microsoft.com/office/officeart/2008/layout/PictureStrips"/>
    <dgm:cxn modelId="{59F22ABD-96D1-42EB-AFF5-34ED596A96D2}" type="presParOf" srcId="{ECBD6042-9B7F-48F6-89D0-DDC986D6034B}" destId="{D791624D-DFAE-4BEC-B0E8-431864475E3D}" srcOrd="9" destOrd="0" presId="urn:microsoft.com/office/officeart/2008/layout/PictureStrips"/>
    <dgm:cxn modelId="{DDF84ECD-530C-4B6E-B23A-7779A1EFC35B}" type="presParOf" srcId="{ECBD6042-9B7F-48F6-89D0-DDC986D6034B}" destId="{1522DC20-073E-4CAC-AC19-8626C0F668F1}" srcOrd="10" destOrd="0" presId="urn:microsoft.com/office/officeart/2008/layout/PictureStrips"/>
    <dgm:cxn modelId="{532F5F6C-5BE0-4AE4-A24A-0ED733E09CF8}" type="presParOf" srcId="{1522DC20-073E-4CAC-AC19-8626C0F668F1}" destId="{B9C85BD5-32A6-4135-8055-92F590977806}" srcOrd="0" destOrd="0" presId="urn:microsoft.com/office/officeart/2008/layout/PictureStrips"/>
    <dgm:cxn modelId="{29284ECB-9BAC-4742-B73B-33CE72BFF075}" type="presParOf" srcId="{1522DC20-073E-4CAC-AC19-8626C0F668F1}" destId="{C47DB56F-6776-47EE-B082-E9532AD40D6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EFE0B-2208-4D7E-8DB7-FFA56CCEAE55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C74C25-5001-4B88-B9A6-0C6AB7364D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Attendance and engagement</a:t>
          </a:r>
        </a:p>
      </dgm:t>
    </dgm:pt>
    <dgm:pt modelId="{F7AD1912-ED30-4A26-B35C-02DB69887EBB}" type="parTrans" cxnId="{28BC42E4-FBD6-4449-923B-FC7313412709}">
      <dgm:prSet/>
      <dgm:spPr/>
      <dgm:t>
        <a:bodyPr/>
        <a:lstStyle/>
        <a:p>
          <a:endParaRPr lang="en-US" b="1"/>
        </a:p>
      </dgm:t>
    </dgm:pt>
    <dgm:pt modelId="{07FF396C-CB7E-4ABA-89BC-182E5520D7CF}" type="sibTrans" cxnId="{28BC42E4-FBD6-4449-923B-FC7313412709}">
      <dgm:prSet/>
      <dgm:spPr/>
      <dgm:t>
        <a:bodyPr/>
        <a:lstStyle/>
        <a:p>
          <a:endParaRPr lang="en-US" b="1"/>
        </a:p>
      </dgm:t>
    </dgm:pt>
    <dgm:pt modelId="{B020F716-ADA2-45DF-83B3-23F266C4962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Communication</a:t>
          </a:r>
        </a:p>
      </dgm:t>
    </dgm:pt>
    <dgm:pt modelId="{E90DA577-FC60-4924-9635-933569696456}" type="parTrans" cxnId="{A6D64DD2-046F-45B7-A911-9BC8F518236B}">
      <dgm:prSet/>
      <dgm:spPr/>
      <dgm:t>
        <a:bodyPr/>
        <a:lstStyle/>
        <a:p>
          <a:endParaRPr lang="en-GB"/>
        </a:p>
      </dgm:t>
    </dgm:pt>
    <dgm:pt modelId="{B2E9C45F-605D-4669-9C04-1C1908654B2F}" type="sibTrans" cxnId="{A6D64DD2-046F-45B7-A911-9BC8F518236B}">
      <dgm:prSet/>
      <dgm:spPr/>
      <dgm:t>
        <a:bodyPr/>
        <a:lstStyle/>
        <a:p>
          <a:endParaRPr lang="en-GB"/>
        </a:p>
      </dgm:t>
    </dgm:pt>
    <dgm:pt modelId="{0E2996F6-53F9-4C6E-9591-EF9CA025B64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Leader charter</a:t>
          </a:r>
        </a:p>
      </dgm:t>
    </dgm:pt>
    <dgm:pt modelId="{D985A620-DEBE-4198-91DB-5C335E5BF403}" type="parTrans" cxnId="{7340CC3D-2ED2-44E6-8151-65B8127B0166}">
      <dgm:prSet/>
      <dgm:spPr/>
      <dgm:t>
        <a:bodyPr/>
        <a:lstStyle/>
        <a:p>
          <a:endParaRPr lang="en-GB"/>
        </a:p>
      </dgm:t>
    </dgm:pt>
    <dgm:pt modelId="{8BEDCFDA-F098-48D6-B6FE-816A20D382BA}" type="sibTrans" cxnId="{7340CC3D-2ED2-44E6-8151-65B8127B0166}">
      <dgm:prSet/>
      <dgm:spPr/>
      <dgm:t>
        <a:bodyPr/>
        <a:lstStyle/>
        <a:p>
          <a:endParaRPr lang="en-GB"/>
        </a:p>
      </dgm:t>
    </dgm:pt>
    <dgm:pt modelId="{AA385DFA-7886-4ECE-8A96-53F4C5B3710B}" type="pres">
      <dgm:prSet presAssocID="{6ACEFE0B-2208-4D7E-8DB7-FFA56CCEAE55}" presName="root" presStyleCnt="0">
        <dgm:presLayoutVars>
          <dgm:dir/>
          <dgm:resizeHandles val="exact"/>
        </dgm:presLayoutVars>
      </dgm:prSet>
      <dgm:spPr/>
    </dgm:pt>
    <dgm:pt modelId="{387C6D96-13BD-4CF4-B58B-7992BD29F0DD}" type="pres">
      <dgm:prSet presAssocID="{EDC74C25-5001-4B88-B9A6-0C6AB7364D16}" presName="compNode" presStyleCnt="0"/>
      <dgm:spPr/>
    </dgm:pt>
    <dgm:pt modelId="{39AB20C6-C583-4F49-9835-6EC108E3D603}" type="pres">
      <dgm:prSet presAssocID="{EDC74C25-5001-4B88-B9A6-0C6AB7364D16}" presName="bgRect" presStyleLbl="bgShp" presStyleIdx="0" presStyleCnt="3"/>
      <dgm:spPr/>
    </dgm:pt>
    <dgm:pt modelId="{BEA66BE0-63DB-4650-A8AC-75864E596AE0}" type="pres">
      <dgm:prSet presAssocID="{EDC74C25-5001-4B88-B9A6-0C6AB7364D16}" presName="iconRect" presStyleLbl="node1" presStyleIdx="0" presStyleCnt="3" custScaleX="196101" custScaleY="1944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AE1892E-5976-4B51-B1EE-9BB610DAC73A}" type="pres">
      <dgm:prSet presAssocID="{EDC74C25-5001-4B88-B9A6-0C6AB7364D16}" presName="spaceRect" presStyleCnt="0"/>
      <dgm:spPr/>
    </dgm:pt>
    <dgm:pt modelId="{FEC5D637-5075-48F4-962C-AF8303713AD0}" type="pres">
      <dgm:prSet presAssocID="{EDC74C25-5001-4B88-B9A6-0C6AB7364D16}" presName="parTx" presStyleLbl="revTx" presStyleIdx="0" presStyleCnt="3">
        <dgm:presLayoutVars>
          <dgm:chMax val="0"/>
          <dgm:chPref val="0"/>
        </dgm:presLayoutVars>
      </dgm:prSet>
      <dgm:spPr/>
    </dgm:pt>
    <dgm:pt modelId="{C1904B05-7FBA-498F-952F-B3250FC270E6}" type="pres">
      <dgm:prSet presAssocID="{07FF396C-CB7E-4ABA-89BC-182E5520D7CF}" presName="sibTrans" presStyleCnt="0"/>
      <dgm:spPr/>
    </dgm:pt>
    <dgm:pt modelId="{1A5B9781-EA88-4591-A20A-5B8290FC4C5A}" type="pres">
      <dgm:prSet presAssocID="{B020F716-ADA2-45DF-83B3-23F266C49620}" presName="compNode" presStyleCnt="0"/>
      <dgm:spPr/>
    </dgm:pt>
    <dgm:pt modelId="{869C9B41-D5D0-471A-B3CD-594B471B9779}" type="pres">
      <dgm:prSet presAssocID="{B020F716-ADA2-45DF-83B3-23F266C49620}" presName="bgRect" presStyleLbl="bgShp" presStyleIdx="1" presStyleCnt="3"/>
      <dgm:spPr/>
    </dgm:pt>
    <dgm:pt modelId="{202AFBC9-2CD9-4BAF-99F7-A3E14027BB4C}" type="pres">
      <dgm:prSet presAssocID="{B020F716-ADA2-45DF-83B3-23F266C49620}" presName="iconRect" presStyleLbl="node1" presStyleIdx="1" presStyleCnt="3" custScaleX="192429" custScaleY="194218"/>
      <dgm:spPr>
        <a:noFill/>
      </dgm:spPr>
    </dgm:pt>
    <dgm:pt modelId="{27E0AF5A-D13B-4403-9D81-65D13CFFD12E}" type="pres">
      <dgm:prSet presAssocID="{B020F716-ADA2-45DF-83B3-23F266C49620}" presName="spaceRect" presStyleCnt="0"/>
      <dgm:spPr/>
    </dgm:pt>
    <dgm:pt modelId="{96E28800-4A33-45BE-80C1-02A05CC9DB39}" type="pres">
      <dgm:prSet presAssocID="{B020F716-ADA2-45DF-83B3-23F266C49620}" presName="parTx" presStyleLbl="revTx" presStyleIdx="1" presStyleCnt="3">
        <dgm:presLayoutVars>
          <dgm:chMax val="0"/>
          <dgm:chPref val="0"/>
        </dgm:presLayoutVars>
      </dgm:prSet>
      <dgm:spPr/>
    </dgm:pt>
    <dgm:pt modelId="{7AC78C59-40E4-4129-9757-ACCBC640EAB6}" type="pres">
      <dgm:prSet presAssocID="{B2E9C45F-605D-4669-9C04-1C1908654B2F}" presName="sibTrans" presStyleCnt="0"/>
      <dgm:spPr/>
    </dgm:pt>
    <dgm:pt modelId="{0AE2E909-4D86-462D-B5FD-31FC5601E400}" type="pres">
      <dgm:prSet presAssocID="{0E2996F6-53F9-4C6E-9591-EF9CA025B646}" presName="compNode" presStyleCnt="0"/>
      <dgm:spPr/>
    </dgm:pt>
    <dgm:pt modelId="{3DE1BE03-9A7C-48A1-8DDB-F146CEB9EF0D}" type="pres">
      <dgm:prSet presAssocID="{0E2996F6-53F9-4C6E-9591-EF9CA025B646}" presName="bgRect" presStyleLbl="bgShp" presStyleIdx="2" presStyleCnt="3"/>
      <dgm:spPr/>
    </dgm:pt>
    <dgm:pt modelId="{6F426EA3-E5BC-471C-93B3-A6937147AA24}" type="pres">
      <dgm:prSet presAssocID="{0E2996F6-53F9-4C6E-9591-EF9CA025B646}" presName="iconRect" presStyleLbl="node1" presStyleIdx="2" presStyleCnt="3" custScaleX="200688" custScaleY="189391"/>
      <dgm:spPr>
        <a:noFill/>
      </dgm:spPr>
    </dgm:pt>
    <dgm:pt modelId="{71FA027E-1AE2-43F3-8120-213BBC1AB0EA}" type="pres">
      <dgm:prSet presAssocID="{0E2996F6-53F9-4C6E-9591-EF9CA025B646}" presName="spaceRect" presStyleCnt="0"/>
      <dgm:spPr/>
    </dgm:pt>
    <dgm:pt modelId="{4FCC8244-AEC1-4BBC-9E1B-DD0DA28476B7}" type="pres">
      <dgm:prSet presAssocID="{0E2996F6-53F9-4C6E-9591-EF9CA025B64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EE79504-ABC0-4070-8C2E-6FC27680D7AC}" type="presOf" srcId="{B020F716-ADA2-45DF-83B3-23F266C49620}" destId="{96E28800-4A33-45BE-80C1-02A05CC9DB39}" srcOrd="0" destOrd="0" presId="urn:microsoft.com/office/officeart/2018/2/layout/IconVerticalSolidList"/>
    <dgm:cxn modelId="{64FBEB05-2029-4B48-83B3-D3C6C610D7C2}" type="presOf" srcId="{EDC74C25-5001-4B88-B9A6-0C6AB7364D16}" destId="{FEC5D637-5075-48F4-962C-AF8303713AD0}" srcOrd="0" destOrd="0" presId="urn:microsoft.com/office/officeart/2018/2/layout/IconVerticalSolidList"/>
    <dgm:cxn modelId="{7340CC3D-2ED2-44E6-8151-65B8127B0166}" srcId="{6ACEFE0B-2208-4D7E-8DB7-FFA56CCEAE55}" destId="{0E2996F6-53F9-4C6E-9591-EF9CA025B646}" srcOrd="2" destOrd="0" parTransId="{D985A620-DEBE-4198-91DB-5C335E5BF403}" sibTransId="{8BEDCFDA-F098-48D6-B6FE-816A20D382BA}"/>
    <dgm:cxn modelId="{6A1F437F-79BA-44E3-A6F3-A1659554FDE7}" type="presOf" srcId="{6ACEFE0B-2208-4D7E-8DB7-FFA56CCEAE55}" destId="{AA385DFA-7886-4ECE-8A96-53F4C5B3710B}" srcOrd="0" destOrd="0" presId="urn:microsoft.com/office/officeart/2018/2/layout/IconVerticalSolidList"/>
    <dgm:cxn modelId="{B0BA6395-7B04-491C-8460-578BFA47C56F}" type="presOf" srcId="{0E2996F6-53F9-4C6E-9591-EF9CA025B646}" destId="{4FCC8244-AEC1-4BBC-9E1B-DD0DA28476B7}" srcOrd="0" destOrd="0" presId="urn:microsoft.com/office/officeart/2018/2/layout/IconVerticalSolidList"/>
    <dgm:cxn modelId="{A6D64DD2-046F-45B7-A911-9BC8F518236B}" srcId="{6ACEFE0B-2208-4D7E-8DB7-FFA56CCEAE55}" destId="{B020F716-ADA2-45DF-83B3-23F266C49620}" srcOrd="1" destOrd="0" parTransId="{E90DA577-FC60-4924-9635-933569696456}" sibTransId="{B2E9C45F-605D-4669-9C04-1C1908654B2F}"/>
    <dgm:cxn modelId="{28BC42E4-FBD6-4449-923B-FC7313412709}" srcId="{6ACEFE0B-2208-4D7E-8DB7-FFA56CCEAE55}" destId="{EDC74C25-5001-4B88-B9A6-0C6AB7364D16}" srcOrd="0" destOrd="0" parTransId="{F7AD1912-ED30-4A26-B35C-02DB69887EBB}" sibTransId="{07FF396C-CB7E-4ABA-89BC-182E5520D7CF}"/>
    <dgm:cxn modelId="{479F8D8C-BCDD-4416-B495-0B6FF4071CA0}" type="presParOf" srcId="{AA385DFA-7886-4ECE-8A96-53F4C5B3710B}" destId="{387C6D96-13BD-4CF4-B58B-7992BD29F0DD}" srcOrd="0" destOrd="0" presId="urn:microsoft.com/office/officeart/2018/2/layout/IconVerticalSolidList"/>
    <dgm:cxn modelId="{72464323-D95C-41FE-B932-EE1BB0152403}" type="presParOf" srcId="{387C6D96-13BD-4CF4-B58B-7992BD29F0DD}" destId="{39AB20C6-C583-4F49-9835-6EC108E3D603}" srcOrd="0" destOrd="0" presId="urn:microsoft.com/office/officeart/2018/2/layout/IconVerticalSolidList"/>
    <dgm:cxn modelId="{D370358F-EA67-40E9-8EB0-C5E5291D855A}" type="presParOf" srcId="{387C6D96-13BD-4CF4-B58B-7992BD29F0DD}" destId="{BEA66BE0-63DB-4650-A8AC-75864E596AE0}" srcOrd="1" destOrd="0" presId="urn:microsoft.com/office/officeart/2018/2/layout/IconVerticalSolidList"/>
    <dgm:cxn modelId="{B6D10526-636E-4793-8F5B-726BE0B2D0E5}" type="presParOf" srcId="{387C6D96-13BD-4CF4-B58B-7992BD29F0DD}" destId="{7AE1892E-5976-4B51-B1EE-9BB610DAC73A}" srcOrd="2" destOrd="0" presId="urn:microsoft.com/office/officeart/2018/2/layout/IconVerticalSolidList"/>
    <dgm:cxn modelId="{D39F50EE-B4B1-406A-BD8B-E615F511D185}" type="presParOf" srcId="{387C6D96-13BD-4CF4-B58B-7992BD29F0DD}" destId="{FEC5D637-5075-48F4-962C-AF8303713AD0}" srcOrd="3" destOrd="0" presId="urn:microsoft.com/office/officeart/2018/2/layout/IconVerticalSolidList"/>
    <dgm:cxn modelId="{0E633CBC-7D46-4640-8B1C-BACF4D126B0D}" type="presParOf" srcId="{AA385DFA-7886-4ECE-8A96-53F4C5B3710B}" destId="{C1904B05-7FBA-498F-952F-B3250FC270E6}" srcOrd="1" destOrd="0" presId="urn:microsoft.com/office/officeart/2018/2/layout/IconVerticalSolidList"/>
    <dgm:cxn modelId="{A4C1F2E5-EF6F-48B6-9EF3-F50B887959B3}" type="presParOf" srcId="{AA385DFA-7886-4ECE-8A96-53F4C5B3710B}" destId="{1A5B9781-EA88-4591-A20A-5B8290FC4C5A}" srcOrd="2" destOrd="0" presId="urn:microsoft.com/office/officeart/2018/2/layout/IconVerticalSolidList"/>
    <dgm:cxn modelId="{BAED1086-9B2E-4B45-8400-5EE73E8B8E41}" type="presParOf" srcId="{1A5B9781-EA88-4591-A20A-5B8290FC4C5A}" destId="{869C9B41-D5D0-471A-B3CD-594B471B9779}" srcOrd="0" destOrd="0" presId="urn:microsoft.com/office/officeart/2018/2/layout/IconVerticalSolidList"/>
    <dgm:cxn modelId="{AA55379E-91C0-4AE8-989F-51C371FD25AC}" type="presParOf" srcId="{1A5B9781-EA88-4591-A20A-5B8290FC4C5A}" destId="{202AFBC9-2CD9-4BAF-99F7-A3E14027BB4C}" srcOrd="1" destOrd="0" presId="urn:microsoft.com/office/officeart/2018/2/layout/IconVerticalSolidList"/>
    <dgm:cxn modelId="{9814FF75-CFC2-43FC-83C5-D4D19D7E3060}" type="presParOf" srcId="{1A5B9781-EA88-4591-A20A-5B8290FC4C5A}" destId="{27E0AF5A-D13B-4403-9D81-65D13CFFD12E}" srcOrd="2" destOrd="0" presId="urn:microsoft.com/office/officeart/2018/2/layout/IconVerticalSolidList"/>
    <dgm:cxn modelId="{8B55B82F-90DC-499D-8C63-46173FFD83CC}" type="presParOf" srcId="{1A5B9781-EA88-4591-A20A-5B8290FC4C5A}" destId="{96E28800-4A33-45BE-80C1-02A05CC9DB39}" srcOrd="3" destOrd="0" presId="urn:microsoft.com/office/officeart/2018/2/layout/IconVerticalSolidList"/>
    <dgm:cxn modelId="{E0FA85EC-F757-4C57-BD2A-4C4B59BBC673}" type="presParOf" srcId="{AA385DFA-7886-4ECE-8A96-53F4C5B3710B}" destId="{7AC78C59-40E4-4129-9757-ACCBC640EAB6}" srcOrd="3" destOrd="0" presId="urn:microsoft.com/office/officeart/2018/2/layout/IconVerticalSolidList"/>
    <dgm:cxn modelId="{EE8AA09B-CE90-4F27-9AFF-97D598D03231}" type="presParOf" srcId="{AA385DFA-7886-4ECE-8A96-53F4C5B3710B}" destId="{0AE2E909-4D86-462D-B5FD-31FC5601E400}" srcOrd="4" destOrd="0" presId="urn:microsoft.com/office/officeart/2018/2/layout/IconVerticalSolidList"/>
    <dgm:cxn modelId="{60061948-E80A-4FF0-8699-DD59853CCA6B}" type="presParOf" srcId="{0AE2E909-4D86-462D-B5FD-31FC5601E400}" destId="{3DE1BE03-9A7C-48A1-8DDB-F146CEB9EF0D}" srcOrd="0" destOrd="0" presId="urn:microsoft.com/office/officeart/2018/2/layout/IconVerticalSolidList"/>
    <dgm:cxn modelId="{29186791-EF28-4932-BE47-5C187D85422F}" type="presParOf" srcId="{0AE2E909-4D86-462D-B5FD-31FC5601E400}" destId="{6F426EA3-E5BC-471C-93B3-A6937147AA24}" srcOrd="1" destOrd="0" presId="urn:microsoft.com/office/officeart/2018/2/layout/IconVerticalSolidList"/>
    <dgm:cxn modelId="{1B9708A5-4EE5-4806-A75F-403E65F428B2}" type="presParOf" srcId="{0AE2E909-4D86-462D-B5FD-31FC5601E400}" destId="{71FA027E-1AE2-43F3-8120-213BBC1AB0EA}" srcOrd="2" destOrd="0" presId="urn:microsoft.com/office/officeart/2018/2/layout/IconVerticalSolidList"/>
    <dgm:cxn modelId="{9DF02749-54BC-406F-B12A-1A51ADBB93E3}" type="presParOf" srcId="{0AE2E909-4D86-462D-B5FD-31FC5601E400}" destId="{4FCC8244-AEC1-4BBC-9E1B-DD0DA28476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C009A-AD31-4A65-8B05-E2F3D800CFCB}">
      <dsp:nvSpPr>
        <dsp:cNvPr id="0" name=""/>
        <dsp:cNvSpPr/>
      </dsp:nvSpPr>
      <dsp:spPr>
        <a:xfrm>
          <a:off x="2581817" y="1232"/>
          <a:ext cx="4772795" cy="1491498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2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Leading self evaluations by </a:t>
          </a:r>
          <a:r>
            <a:rPr lang="en-GB" sz="2000" b="1" kern="1200">
              <a:solidFill>
                <a:schemeClr val="tx2"/>
              </a:solidFill>
            </a:rPr>
            <a:t>What</a:t>
          </a:r>
          <a:r>
            <a:rPr lang="en-GB" sz="2000" b="1" kern="1200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GB" sz="2000" b="1" kern="1200">
              <a:solidFill>
                <a:schemeClr val="tx2"/>
              </a:solidFill>
            </a:rPr>
            <a:t>Works for Early Intervention and Children's Social Care</a:t>
          </a:r>
        </a:p>
      </dsp:txBody>
      <dsp:txXfrm>
        <a:off x="2581817" y="1232"/>
        <a:ext cx="4772795" cy="1491498"/>
      </dsp:txXfrm>
    </dsp:sp>
    <dsp:sp modelId="{6A3CEFB4-2466-4D4D-91C2-2B97A6A137C9}">
      <dsp:nvSpPr>
        <dsp:cNvPr id="0" name=""/>
        <dsp:cNvSpPr/>
      </dsp:nvSpPr>
      <dsp:spPr>
        <a:xfrm>
          <a:off x="2382950" y="23445"/>
          <a:ext cx="1044048" cy="109077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E1970-28AE-4815-89ED-29888466959F}">
      <dsp:nvSpPr>
        <dsp:cNvPr id="0" name=""/>
        <dsp:cNvSpPr/>
      </dsp:nvSpPr>
      <dsp:spPr>
        <a:xfrm>
          <a:off x="7718380" y="22953"/>
          <a:ext cx="4633781" cy="144805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0817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Acting wisely in critical moments: A communication perspective</a:t>
          </a:r>
          <a:r>
            <a:rPr lang="en-GB" sz="2000" kern="1200">
              <a:solidFill>
                <a:schemeClr val="tx2"/>
              </a:solidFill>
              <a:latin typeface="Arial" panose="020B0604020202020204"/>
            </a:rPr>
            <a:t> </a:t>
          </a:r>
          <a:endParaRPr lang="en-GB" sz="2000" kern="1200">
            <a:solidFill>
              <a:schemeClr val="tx2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2"/>
              </a:solidFill>
            </a:rPr>
            <a:t>Dr Barbara McKay</a:t>
          </a:r>
        </a:p>
      </dsp:txBody>
      <dsp:txXfrm>
        <a:off x="7718380" y="22953"/>
        <a:ext cx="4633781" cy="1448056"/>
      </dsp:txXfrm>
    </dsp:sp>
    <dsp:sp modelId="{D1723A8C-BE7F-4AAB-8C62-6E392ADCB1E5}">
      <dsp:nvSpPr>
        <dsp:cNvPr id="0" name=""/>
        <dsp:cNvSpPr/>
      </dsp:nvSpPr>
      <dsp:spPr>
        <a:xfrm>
          <a:off x="7525306" y="44519"/>
          <a:ext cx="1013639" cy="105900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A33AD-50CF-4DEC-AC08-3D810E53010E}">
      <dsp:nvSpPr>
        <dsp:cNvPr id="0" name=""/>
        <dsp:cNvSpPr/>
      </dsp:nvSpPr>
      <dsp:spPr>
        <a:xfrm>
          <a:off x="2509414" y="1663424"/>
          <a:ext cx="4772795" cy="1491498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242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Surviving and thriving as a leader in children’s social care </a:t>
          </a:r>
          <a:r>
            <a:rPr lang="en-GB" sz="2000" b="1" kern="1200">
              <a:solidFill>
                <a:schemeClr val="tx2"/>
              </a:solidFill>
            </a:rPr>
            <a:t>Rhian Taylor</a:t>
          </a:r>
          <a:r>
            <a:rPr lang="en-GB" sz="2000" b="1" kern="1200">
              <a:solidFill>
                <a:schemeClr val="tx2"/>
              </a:solidFill>
              <a:latin typeface="Arial" panose="020B0604020202020204"/>
            </a:rPr>
            <a:t> </a:t>
          </a:r>
          <a:endParaRPr lang="en-GB" sz="2000" b="1" kern="1200">
            <a:solidFill>
              <a:schemeClr val="tx2"/>
            </a:solidFill>
          </a:endParaRPr>
        </a:p>
      </dsp:txBody>
      <dsp:txXfrm>
        <a:off x="2509414" y="1663424"/>
        <a:ext cx="4772795" cy="1491498"/>
      </dsp:txXfrm>
    </dsp:sp>
    <dsp:sp modelId="{00267ADF-6D6C-4011-9DE1-5BD105096A42}">
      <dsp:nvSpPr>
        <dsp:cNvPr id="0" name=""/>
        <dsp:cNvSpPr/>
      </dsp:nvSpPr>
      <dsp:spPr>
        <a:xfrm>
          <a:off x="2310547" y="1685637"/>
          <a:ext cx="1044048" cy="109077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0B5EB-5956-4312-9031-1C535A60188F}">
      <dsp:nvSpPr>
        <dsp:cNvPr id="0" name=""/>
        <dsp:cNvSpPr/>
      </dsp:nvSpPr>
      <dsp:spPr>
        <a:xfrm>
          <a:off x="7651769" y="1663424"/>
          <a:ext cx="4772795" cy="1491498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2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Leading with Pride - Creating an Inclusive Workplace for LGBTQ+ People</a:t>
          </a:r>
        </a:p>
      </dsp:txBody>
      <dsp:txXfrm>
        <a:off x="7651769" y="1663424"/>
        <a:ext cx="4772795" cy="1491498"/>
      </dsp:txXfrm>
    </dsp:sp>
    <dsp:sp modelId="{93F718EC-B4DB-4E91-A610-067A5CEE50B5}">
      <dsp:nvSpPr>
        <dsp:cNvPr id="0" name=""/>
        <dsp:cNvSpPr/>
      </dsp:nvSpPr>
      <dsp:spPr>
        <a:xfrm>
          <a:off x="7452903" y="1685637"/>
          <a:ext cx="1044048" cy="109077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AFCF4-10B4-4AC8-AA46-01A3382A5601}">
      <dsp:nvSpPr>
        <dsp:cNvPr id="0" name=""/>
        <dsp:cNvSpPr/>
      </dsp:nvSpPr>
      <dsp:spPr>
        <a:xfrm>
          <a:off x="2509414" y="3325616"/>
          <a:ext cx="4772795" cy="1491498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242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Modelling Inclusive Leadership: an Organisational Perspective</a:t>
          </a:r>
          <a:r>
            <a:rPr lang="en-GB" sz="2000" kern="1200">
              <a:solidFill>
                <a:schemeClr val="tx2"/>
              </a:solidFill>
              <a:latin typeface="Arial" panose="020B0604020202020204"/>
            </a:rPr>
            <a:t> </a:t>
          </a:r>
          <a:endParaRPr lang="en-GB" sz="2000" kern="1200">
            <a:solidFill>
              <a:schemeClr val="tx2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tx2"/>
              </a:solidFill>
            </a:rPr>
            <a:t>Laura Clements and Harry Nutt</a:t>
          </a:r>
        </a:p>
      </dsp:txBody>
      <dsp:txXfrm>
        <a:off x="2509414" y="3325616"/>
        <a:ext cx="4772795" cy="1491498"/>
      </dsp:txXfrm>
    </dsp:sp>
    <dsp:sp modelId="{12E2F9BB-AB16-4864-8580-51CB1A468E4A}">
      <dsp:nvSpPr>
        <dsp:cNvPr id="0" name=""/>
        <dsp:cNvSpPr/>
      </dsp:nvSpPr>
      <dsp:spPr>
        <a:xfrm>
          <a:off x="2310547" y="3347829"/>
          <a:ext cx="1044048" cy="109077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85BD5-32A6-4135-8055-92F590977806}">
      <dsp:nvSpPr>
        <dsp:cNvPr id="0" name=""/>
        <dsp:cNvSpPr/>
      </dsp:nvSpPr>
      <dsp:spPr>
        <a:xfrm>
          <a:off x="7651769" y="3325616"/>
          <a:ext cx="4772795" cy="1491498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2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tx2"/>
              </a:solidFill>
            </a:rPr>
            <a:t>Leading Improvement at Scale </a:t>
          </a:r>
          <a:r>
            <a:rPr lang="en-GB" sz="2000" b="1" kern="1200">
              <a:solidFill>
                <a:schemeClr val="tx2"/>
              </a:solidFill>
            </a:rPr>
            <a:t>Ann </a:t>
          </a:r>
          <a:r>
            <a:rPr lang="en-GB" sz="2000" b="1" kern="1200">
              <a:solidFill>
                <a:schemeClr val="tx2"/>
              </a:solidFill>
              <a:latin typeface="Arial" panose="020B0604020202020204"/>
            </a:rPr>
            <a:t>Domeney</a:t>
          </a:r>
          <a:endParaRPr lang="en-GB" sz="2000" b="1" kern="1200">
            <a:solidFill>
              <a:schemeClr val="tx2"/>
            </a:solidFill>
          </a:endParaRPr>
        </a:p>
      </dsp:txBody>
      <dsp:txXfrm>
        <a:off x="7651769" y="3325616"/>
        <a:ext cx="4772795" cy="1491498"/>
      </dsp:txXfrm>
    </dsp:sp>
    <dsp:sp modelId="{C47DB56F-6776-47EE-B082-E9532AD40D63}">
      <dsp:nvSpPr>
        <dsp:cNvPr id="0" name=""/>
        <dsp:cNvSpPr/>
      </dsp:nvSpPr>
      <dsp:spPr>
        <a:xfrm>
          <a:off x="7452903" y="3347829"/>
          <a:ext cx="1044048" cy="109077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B20C6-C583-4F49-9835-6EC108E3D603}">
      <dsp:nvSpPr>
        <dsp:cNvPr id="0" name=""/>
        <dsp:cNvSpPr/>
      </dsp:nvSpPr>
      <dsp:spPr>
        <a:xfrm>
          <a:off x="0" y="58208"/>
          <a:ext cx="6346820" cy="16106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66BE0-63DB-4650-A8AC-75864E596AE0}">
      <dsp:nvSpPr>
        <dsp:cNvPr id="0" name=""/>
        <dsp:cNvSpPr/>
      </dsp:nvSpPr>
      <dsp:spPr>
        <a:xfrm>
          <a:off x="61563" y="2329"/>
          <a:ext cx="1737190" cy="1722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5D637-5075-48F4-962C-AF8303713AD0}">
      <dsp:nvSpPr>
        <dsp:cNvPr id="0" name=""/>
        <dsp:cNvSpPr/>
      </dsp:nvSpPr>
      <dsp:spPr>
        <a:xfrm>
          <a:off x="1860317" y="58208"/>
          <a:ext cx="4486503" cy="161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462" tIns="170462" rIns="170462" bIns="1704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Attendance and engagement</a:t>
          </a:r>
        </a:p>
      </dsp:txBody>
      <dsp:txXfrm>
        <a:off x="1860317" y="58208"/>
        <a:ext cx="4486503" cy="1610664"/>
      </dsp:txXfrm>
    </dsp:sp>
    <dsp:sp modelId="{869C9B41-D5D0-471A-B3CD-594B471B9779}">
      <dsp:nvSpPr>
        <dsp:cNvPr id="0" name=""/>
        <dsp:cNvSpPr/>
      </dsp:nvSpPr>
      <dsp:spPr>
        <a:xfrm>
          <a:off x="0" y="2182341"/>
          <a:ext cx="6346820" cy="16106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AFBC9-2CD9-4BAF-99F7-A3E14027BB4C}">
      <dsp:nvSpPr>
        <dsp:cNvPr id="0" name=""/>
        <dsp:cNvSpPr/>
      </dsp:nvSpPr>
      <dsp:spPr>
        <a:xfrm>
          <a:off x="77827" y="2127418"/>
          <a:ext cx="1704661" cy="17205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28800-4A33-45BE-80C1-02A05CC9DB39}">
      <dsp:nvSpPr>
        <dsp:cNvPr id="0" name=""/>
        <dsp:cNvSpPr/>
      </dsp:nvSpPr>
      <dsp:spPr>
        <a:xfrm>
          <a:off x="1860317" y="2182341"/>
          <a:ext cx="4486503" cy="161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462" tIns="170462" rIns="170462" bIns="1704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Communication</a:t>
          </a:r>
        </a:p>
      </dsp:txBody>
      <dsp:txXfrm>
        <a:off x="1860317" y="2182341"/>
        <a:ext cx="4486503" cy="1610664"/>
      </dsp:txXfrm>
    </dsp:sp>
    <dsp:sp modelId="{3DE1BE03-9A7C-48A1-8DDB-F146CEB9EF0D}">
      <dsp:nvSpPr>
        <dsp:cNvPr id="0" name=""/>
        <dsp:cNvSpPr/>
      </dsp:nvSpPr>
      <dsp:spPr>
        <a:xfrm>
          <a:off x="0" y="4284137"/>
          <a:ext cx="6346820" cy="16106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26EA3-E5BC-471C-93B3-A6937147AA24}">
      <dsp:nvSpPr>
        <dsp:cNvPr id="0" name=""/>
        <dsp:cNvSpPr/>
      </dsp:nvSpPr>
      <dsp:spPr>
        <a:xfrm>
          <a:off x="41245" y="4250594"/>
          <a:ext cx="1777825" cy="167774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C8244-AEC1-4BBC-9E1B-DD0DA28476B7}">
      <dsp:nvSpPr>
        <dsp:cNvPr id="0" name=""/>
        <dsp:cNvSpPr/>
      </dsp:nvSpPr>
      <dsp:spPr>
        <a:xfrm>
          <a:off x="1860317" y="4284137"/>
          <a:ext cx="4486503" cy="161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462" tIns="170462" rIns="170462" bIns="17046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Leader charter</a:t>
          </a:r>
        </a:p>
      </dsp:txBody>
      <dsp:txXfrm>
        <a:off x="1860317" y="4284137"/>
        <a:ext cx="4486503" cy="1610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8FE2-284C-BE43-B0CB-BD6AC506797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44C73-4851-4C42-99F7-8D9749E8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Sophie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1F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Ruby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299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Sophie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8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Ruby (1 min)</a:t>
            </a:r>
            <a:endParaRPr lang="en-US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Ruby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05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Ruby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68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Sophie</a:t>
            </a:r>
            <a:endParaRPr lang="en-US"/>
          </a:p>
          <a:p>
            <a:r>
              <a:rPr lang="en-GB">
                <a:cs typeface="Calibri"/>
              </a:rPr>
              <a:t>1 min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2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3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Sophie</a:t>
            </a:r>
            <a:endParaRPr lang="en-US"/>
          </a:p>
          <a:p>
            <a:r>
              <a:rPr lang="en-GB">
                <a:cs typeface="Calibri"/>
              </a:rPr>
              <a:t>1 min</a:t>
            </a:r>
          </a:p>
          <a:p>
            <a:endParaRPr lang="en-GB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94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Sophie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2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63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Sophie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99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Sophie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727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11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Maria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2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Ruby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Ruby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44C73-4851-4C42-99F7-8D9749E85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93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chemeClr val="tx2"/>
                </a:solidFill>
                <a:cs typeface="Calibri"/>
              </a:rPr>
              <a:t>Sophie</a:t>
            </a:r>
            <a:endParaRPr lang="en-GB">
              <a:solidFill>
                <a:schemeClr val="tx2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1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>
              <a:solidFill>
                <a:srgbClr val="000000"/>
              </a:solidFill>
              <a:effectLst/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28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6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Ruby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44C73-4851-4C42-99F7-8D9749E85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8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76FE3C-1D6F-004B-9A04-2566B499D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E4A74-BD3B-734E-A947-D734750E8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191" y="3484255"/>
            <a:ext cx="9144000" cy="23876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9200" spc="-300" baseline="0"/>
            </a:lvl1pPr>
          </a:lstStyle>
          <a:p>
            <a:r>
              <a:rPr lang="en-GB"/>
              <a:t>Presentation 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01D62C3-3DD4-1C4C-A83B-AE35D9AAC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4055" y="308392"/>
            <a:ext cx="3420000" cy="17055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198C188-3E21-97F1-29D4-8EAC513F55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319" y="916585"/>
            <a:ext cx="2485416" cy="7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014E87C-E30C-A54E-8D10-557B90EA3D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87738" y="1597025"/>
            <a:ext cx="7842250" cy="3905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32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689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89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32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18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4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76FE3C-1D6F-004B-9A04-2566B499D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E4A74-BD3B-734E-A947-D734750E8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191" y="3484255"/>
            <a:ext cx="9144000" cy="23876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9200" spc="-300" baseline="0"/>
            </a:lvl1pPr>
          </a:lstStyle>
          <a:p>
            <a:r>
              <a:rPr lang="en-GB"/>
              <a:t>Presentation 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01D62C3-3DD4-1C4C-A83B-AE35D9AAC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4055" y="308392"/>
            <a:ext cx="3420000" cy="17055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198C188-3E21-97F1-29D4-8EAC513F55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319" y="916585"/>
            <a:ext cx="2485416" cy="7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0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78910" y="757313"/>
            <a:ext cx="0" cy="53254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9565" y="1581835"/>
            <a:ext cx="7823200" cy="39116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ADEF9-08B4-DF18-5E6B-A4B41F921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442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7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310DE1-B3C9-9D46-9DF9-63A58DEFC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6800" y="2520000"/>
            <a:ext cx="0" cy="32436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E4EB6-01C0-7544-8EF3-D8F1B1124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94606" y="2520000"/>
            <a:ext cx="0" cy="32436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77927C2-D097-4E4A-B27B-FCDF73C7A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9805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7D68E39-A67B-5242-9839-40D07A5F6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DEB967-7700-DD40-AF64-41379AB3E2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002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E5858-6999-B034-3C5C-D6E5EC66F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852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iv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2CBC50F-8267-E34C-8D6E-CA1448626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0356A-3410-7247-BD76-73E7C206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8284" y="2064700"/>
            <a:ext cx="0" cy="441772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B111BD3-FCC4-FD4E-9378-074500A04A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28" y="2067788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1EC1D10-A1F5-6F4C-BB3B-08C034441C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528" y="3588643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08FDBD2-801A-8A47-A5BF-0252FA6DF3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528" y="5100811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B85937B9-573C-5143-99FC-7607151AA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016" y="2067788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4E0FC063-1458-D948-8042-AF2AD6ABAD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7016" y="3588643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1585E80-D653-764D-9269-5726FECBB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7016" y="5100811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497DB-1C26-436A-DED4-18D1747F3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206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1648E5-7197-CB48-8923-F266BBBD6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3136" y="2531327"/>
            <a:ext cx="809009" cy="5368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9A78FC-26B6-D244-AA0A-52452DFA6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2426" y="2531327"/>
            <a:ext cx="0" cy="355142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829D513-97C8-F641-90A4-C385606E0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C811E1B-1237-6148-B1ED-44D8E7C932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2708" y="2548054"/>
            <a:ext cx="6706152" cy="30731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Quotation here. Please replace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text with actual copy.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is dummy copy and is used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to simulate how text will actually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look when in place.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435A8D2-46CE-B645-B681-EA61D34482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3300" y="5334001"/>
            <a:ext cx="6705600" cy="748748"/>
          </a:xfrm>
        </p:spPr>
        <p:txBody>
          <a:bodyPr anchor="b"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C6474-93C4-3694-2EFB-AF4D55439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86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4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78910" y="757313"/>
            <a:ext cx="0" cy="532543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9565" y="1581835"/>
            <a:ext cx="7823200" cy="39116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</a:t>
            </a:r>
          </a:p>
        </p:txBody>
      </p:sp>
    </p:spTree>
    <p:extLst>
      <p:ext uri="{BB962C8B-B14F-4D97-AF65-F5344CB8AC3E}">
        <p14:creationId xmlns:p14="http://schemas.microsoft.com/office/powerpoint/2010/main" val="4259839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F72D250-99BA-604D-98BC-663EC446E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C2A03-A922-6846-B653-DE6E55CB6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58687" y="2520000"/>
            <a:ext cx="956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45F33B-EDD8-5B4F-AA96-7AED7E921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6328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8AC9A-1056-7445-953E-BC97EA9FA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2440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250F79-E521-FF49-AC12-76CE27EE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25248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40F5574-1D3E-E840-A3E7-276EF6793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10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en-US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2F0236C-F2C8-E04F-ADBE-181E5E849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502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6D5E8228-49E7-C245-8CB0-E8F0F959C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4358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EB29A16-4330-284C-A45A-733AEB393D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1073" y="2519999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BD7AAC54-6CFF-7D4E-B2C0-6046B5B2CD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535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8903BEBE-228F-7C43-9336-D5CBCB0DEE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7614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BCA6237B-A2BB-504F-B1FC-F96AFF4420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1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AC02A49-AEF2-564C-9774-959D13ECD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1660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CB749-5B99-D974-3EB2-F24021FCA0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442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0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AD6156-90B0-2641-8013-A4C8EB7F2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B9623BA-6449-B74D-AFEC-CF5A19B33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906468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387EB4-8BB1-5B4D-93D8-03D7DF776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16490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0EF73FD-218D-7D44-B21E-1463F6000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726513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AE924-03A3-B143-A3BB-0BC1B5673C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53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289E2484-7433-3747-8D32-455A457EBB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375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239B011-0F06-F840-AE4B-40BCC8B01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1010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A8EC7EB-9B2A-5146-97C8-F7F2D251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1226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CE02F-8146-97D1-BE92-17660FAF9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442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0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914AC2-8F0C-7F46-8AF2-8B79DF77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454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014E87C-E30C-A54E-8D10-557B90EA3D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87738" y="1597025"/>
            <a:ext cx="7842250" cy="3905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32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476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817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165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3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02B24-E18F-DD4D-B511-BFFB8278E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44055" y="308392"/>
            <a:ext cx="3420000" cy="17055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F50F1A-B81A-BE43-B04A-1283AE3D6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6171" y="3624138"/>
            <a:ext cx="7922319" cy="2458610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9200" b="1" i="0" spc="-3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in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773CE32-C93A-7648-8B85-4819463CC4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687" y="2338677"/>
            <a:ext cx="2451258" cy="1769497"/>
          </a:xfrm>
        </p:spPr>
        <p:txBody>
          <a:bodyPr>
            <a:noAutofit/>
          </a:bodyPr>
          <a:lstStyle>
            <a:lvl1pPr marL="0" indent="0" algn="r">
              <a:lnSpc>
                <a:spcPct val="80000"/>
              </a:lnSpc>
              <a:buNone/>
              <a:defRPr sz="14000" b="1" i="0" spc="-5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93382" y="757313"/>
            <a:ext cx="0" cy="5325435"/>
          </a:xfrm>
          <a:prstGeom prst="line">
            <a:avLst/>
          </a:prstGeom>
          <a:ln w="508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086655-E69E-1D44-BA3D-8C87758BE1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>
                <a:solidFill>
                  <a:schemeClr val="bg1"/>
                </a:solidFill>
              </a:rPr>
              <a:t>  Section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16CE5A-F285-A24E-A420-FD0B7DF4DA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59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6AEFF-A809-674A-B273-885B630F6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278E-13CD-7943-8493-B705CCD29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310DE1-B3C9-9D46-9DF9-63A58DEFC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6800" y="2520000"/>
            <a:ext cx="0" cy="32436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E4EB6-01C0-7544-8EF3-D8F1B1124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94606" y="2520000"/>
            <a:ext cx="0" cy="32436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77927C2-D097-4E4A-B27B-FCDF73C7A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9805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7D68E39-A67B-5242-9839-40D07A5F6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DEB967-7700-DD40-AF64-41379AB3E2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002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</p:spTree>
    <p:extLst>
      <p:ext uri="{BB962C8B-B14F-4D97-AF65-F5344CB8AC3E}">
        <p14:creationId xmlns:p14="http://schemas.microsoft.com/office/powerpoint/2010/main" val="1030148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3CBA3A-7B6A-BB46-AA11-77F246DD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687" y="2520000"/>
            <a:ext cx="5697866" cy="343258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here. Please replace this text with actual copy. This is dummy copy and is used to simulate how text will actually look when in place.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03917C-C4EA-8E45-9EF1-460EAAB02E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8000" y="1244600"/>
            <a:ext cx="4292600" cy="42901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28000" y="757313"/>
            <a:ext cx="0" cy="53254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62B15-5764-0142-A172-9A6CEFCC4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AE1CD-2A18-1A42-84E3-AF176181F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16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 + Figure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687" y="2830279"/>
            <a:ext cx="3144235" cy="325246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here. Please replace this text with actual copy. This is dummy copy and is used </a:t>
            </a:r>
            <a:br>
              <a:rPr lang="en-GB"/>
            </a:br>
            <a:r>
              <a:rPr lang="en-GB"/>
              <a:t>to simulate how text will actually look when in place.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79429" y="757313"/>
            <a:ext cx="0" cy="53254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8BF6A1-95B7-2A4A-A054-093CED04AC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7283" y="1015419"/>
            <a:ext cx="2242071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3/4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5355025-C09D-B04E-A1C4-22F2C759FC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7285" y="1842053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2FD448B-88D1-D841-A3BF-FEB27289AF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7283" y="2833068"/>
            <a:ext cx="2242087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1,234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90B6DAC-582E-3E40-B1CD-1FC7F20BBD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7285" y="3659702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C99789B-1C15-AE46-8345-AB72899A0E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283" y="4617263"/>
            <a:ext cx="2242079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£345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886A1A3-6FDE-C042-9478-3CB3F09FA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7285" y="5443897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E89EE5-6674-1041-A5DB-564872EC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803575" y="757313"/>
            <a:ext cx="0" cy="53254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ADB78FA-C4BF-AF4F-8C0B-5B61A3E43A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1429" y="1015419"/>
            <a:ext cx="2242071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98%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3536B15-AC61-1446-A427-DEF003EB75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1431" y="1842053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3FADD25-73E0-E34D-B836-217D323296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31429" y="2833068"/>
            <a:ext cx="2242087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120%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3238F71B-31E2-F84A-9BD7-97C0DC182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31431" y="3659702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4716C9F2-9C98-8541-B399-5CDA709276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1429" y="4617263"/>
            <a:ext cx="2242079" cy="826633"/>
          </a:xfrm>
        </p:spPr>
        <p:txBody>
          <a:bodyPr>
            <a:normAutofit/>
          </a:bodyPr>
          <a:lstStyle>
            <a:lvl1pPr marL="0" indent="0">
              <a:buNone/>
              <a:defRPr sz="6000" b="1" i="0" spc="-200" baseline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32k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23879E75-820E-F448-9075-30719A144A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1431" y="5443897"/>
            <a:ext cx="1874834" cy="53315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Statistic explainer </a:t>
            </a:r>
            <a:br>
              <a:rPr lang="en-GB"/>
            </a:br>
            <a:r>
              <a:rPr lang="en-GB"/>
              <a:t>sits here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AE479BA-55D1-BB4F-B337-CC0346B86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82" y="968926"/>
            <a:ext cx="698500" cy="72390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0DE7F6FD-77B0-3D49-9218-7A07B06374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9603" y="2823861"/>
            <a:ext cx="762000" cy="74930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9F150DF6-C420-C642-8BAC-600141313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1879" y="2871734"/>
            <a:ext cx="685800" cy="74930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2DEDACCE-9135-DF4E-AD8D-EB02AAC912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72153" y="4594962"/>
            <a:ext cx="596900" cy="7366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CDE5756A-CDA3-494D-A8F2-D770DC12AB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88762" y="993117"/>
            <a:ext cx="749300" cy="749300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0CC7ED24-990A-1A48-A7E6-E0D13DDB3B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79156" y="4594962"/>
            <a:ext cx="762000" cy="762000"/>
          </a:xfrm>
          <a:prstGeom prst="rect">
            <a:avLst/>
          </a:prstGeom>
        </p:spPr>
      </p:pic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A4552578-482F-1841-AAEC-6CDBAA82CD8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90F753FA-5EF6-8747-8C77-778C1E5F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AA7A6E-2000-C504-B729-8119F6271C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6818" y="579487"/>
            <a:ext cx="601950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6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3CBA3A-7B6A-BB46-AA11-77F246DD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000" y="2520000"/>
            <a:ext cx="3047448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62B15-5764-0142-A172-9A6CEFCC4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AE1CD-2A18-1A42-84E3-AF176181F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B74504-DC51-EF4D-8537-D8E7B85D2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6800" y="2520000"/>
            <a:ext cx="0" cy="32436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2BA7A6-EDEE-7A42-BD4B-C2435D49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66800" y="2520000"/>
            <a:ext cx="0" cy="32436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EAF5DB-0161-944B-A3B3-345918746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800" y="2520000"/>
            <a:ext cx="0" cy="32436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2A7D4B4-BC8F-4C42-97D0-8D885F7982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2000" y="2520000"/>
            <a:ext cx="3047448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68152C1-8203-EA4D-B5BC-46AD0E3A6E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2000" y="2520000"/>
            <a:ext cx="3047448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</p:spTree>
    <p:extLst>
      <p:ext uri="{BB962C8B-B14F-4D97-AF65-F5344CB8AC3E}">
        <p14:creationId xmlns:p14="http://schemas.microsoft.com/office/powerpoint/2010/main" val="2839541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76FE3C-1D6F-004B-9A04-2566B499D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E4A74-BD3B-734E-A947-D734750E8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191" y="3484255"/>
            <a:ext cx="9144000" cy="23876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9200" spc="-300" baseline="0"/>
            </a:lvl1pPr>
          </a:lstStyle>
          <a:p>
            <a:r>
              <a:rPr lang="en-GB"/>
              <a:t>Presentation 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EF3AEA-59D1-DC4D-9E60-83261903B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6773" y="757313"/>
            <a:ext cx="0" cy="5325435"/>
          </a:xfrm>
          <a:prstGeom prst="line">
            <a:avLst/>
          </a:prstGeom>
          <a:ln w="508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01D62C3-3DD4-1C4C-A83B-AE35D9AAC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4055" y="308392"/>
            <a:ext cx="3420000" cy="17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0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47F0EA4B-C5E5-264E-980D-9F3BB8640D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74725" y="6131965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>
                <a:solidFill>
                  <a:schemeClr val="bg1"/>
                </a:solidFill>
              </a:rPr>
              <a:t>  Section title</a:t>
            </a:r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AF87FF35-A55B-9148-A036-7794087B6F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58687" y="6131965"/>
            <a:ext cx="200163" cy="365125"/>
          </a:xfrm>
        </p:spPr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27630BB-DCAC-A347-80E8-D5DEDB065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5F9813-113C-EF4B-9BB2-FBC284CE8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9E7CF3C-E77C-B843-8DFB-E49C0FD56F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8339" y="1581150"/>
            <a:ext cx="4114800" cy="4167188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22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32000" indent="0">
              <a:buNone/>
              <a:defRPr sz="2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36000" indent="0">
              <a:buNone/>
              <a:defRPr sz="2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55400" indent="0">
              <a:buNone/>
              <a:defRPr sz="2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41400" indent="0">
              <a:buNone/>
              <a:defRPr sz="2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/>
              <a:t>Section 1 title</a:t>
            </a:r>
          </a:p>
          <a:p>
            <a:pPr lvl="0"/>
            <a:endParaRPr lang="en-GB"/>
          </a:p>
          <a:p>
            <a:pPr lvl="0"/>
            <a:r>
              <a:rPr lang="en-GB"/>
              <a:t>Section 2 title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Section 3 title</a:t>
            </a:r>
          </a:p>
          <a:p>
            <a:pPr lvl="0"/>
            <a:endParaRPr lang="en-GB"/>
          </a:p>
          <a:p>
            <a:pPr lvl="0"/>
            <a:r>
              <a:rPr lang="en-GB"/>
              <a:t>Section 4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0677B28-9B4E-5747-A998-BFE203542F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32542" y="1402731"/>
            <a:ext cx="1219200" cy="561808"/>
          </a:xfrm>
        </p:spPr>
        <p:txBody>
          <a:bodyPr>
            <a:normAutofit/>
          </a:bodyPr>
          <a:lstStyle>
            <a:lvl1pPr marL="0" indent="0" algn="r">
              <a:buNone/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E2324E6-97BB-2040-B8AF-BBFE0806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2542" y="2099774"/>
            <a:ext cx="1219200" cy="561808"/>
          </a:xfrm>
        </p:spPr>
        <p:txBody>
          <a:bodyPr>
            <a:normAutofit/>
          </a:bodyPr>
          <a:lstStyle>
            <a:lvl1pPr marL="0" indent="0" algn="r">
              <a:buNone/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0EBDF725-1C12-2441-A603-0F1F18F5FC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2542" y="4263687"/>
            <a:ext cx="1219200" cy="561808"/>
          </a:xfrm>
        </p:spPr>
        <p:txBody>
          <a:bodyPr>
            <a:normAutofit/>
          </a:bodyPr>
          <a:lstStyle>
            <a:lvl1pPr marL="0" indent="0" algn="r">
              <a:buNone/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4C363F16-311B-9241-B03A-2D941AC0EB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32542" y="4972112"/>
            <a:ext cx="1219200" cy="561808"/>
          </a:xfrm>
        </p:spPr>
        <p:txBody>
          <a:bodyPr>
            <a:normAutofit/>
          </a:bodyPr>
          <a:lstStyle>
            <a:lvl1pPr marL="0" indent="0" algn="r">
              <a:buNone/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ED3978-734E-A046-BD9D-C6BDAC2E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10654" y="757313"/>
            <a:ext cx="0" cy="5325435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48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78910" y="757313"/>
            <a:ext cx="0" cy="53254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3CBA3A-7B6A-BB46-AA11-77F246DD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9565" y="1581835"/>
            <a:ext cx="7823200" cy="39116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FB68969-056A-D341-A1D2-5B956E870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B998D06-69F1-9943-A2BB-AC7013D8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41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5CF4F-1821-B64C-98BA-8CAD223EF4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351B6-CBE3-984C-A1C7-83A2E028D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310DE1-B3C9-9D46-9DF9-63A58DEFC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6800" y="2520000"/>
            <a:ext cx="0" cy="32436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E4EB6-01C0-7544-8EF3-D8F1B1124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94606" y="2520000"/>
            <a:ext cx="0" cy="32436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77927C2-D097-4E4A-B27B-FCDF73C7A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9805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7D68E39-A67B-5242-9839-40D07A5F6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AFC863-2345-F04C-93EC-D545343F9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DEB967-7700-DD40-AF64-41379AB3E2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002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</p:spTree>
    <p:extLst>
      <p:ext uri="{BB962C8B-B14F-4D97-AF65-F5344CB8AC3E}">
        <p14:creationId xmlns:p14="http://schemas.microsoft.com/office/powerpoint/2010/main" val="19082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+ Table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3CBA3A-7B6A-BB46-AA11-77F246DD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575" y="757313"/>
            <a:ext cx="0" cy="108473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0202" y="943058"/>
            <a:ext cx="6002729" cy="108473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here. Please replace this text with actual copy. This is dummy copy and is used to simulate how text will actually look when in place.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</a:extLst>
          </p:cNvPr>
          <p:cNvCxnSpPr>
            <a:cxnSpLocks/>
          </p:cNvCxnSpPr>
          <p:nvPr userDrawn="1"/>
        </p:nvCxnSpPr>
        <p:spPr>
          <a:xfrm>
            <a:off x="4287332" y="2531327"/>
            <a:ext cx="0" cy="35514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95BE7A7E-5F5A-D34C-A1B1-1E35172281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0203" y="2520000"/>
            <a:ext cx="1977144" cy="21666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Graph title sits here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0418E6B-C6AB-B748-823B-BB1876158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208" y="2520000"/>
            <a:ext cx="1977144" cy="21666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Graph title sits here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7677F4-1A77-5C45-B948-A83316A8EF98}"/>
              </a:ext>
            </a:extLst>
          </p:cNvPr>
          <p:cNvCxnSpPr>
            <a:cxnSpLocks/>
          </p:cNvCxnSpPr>
          <p:nvPr userDrawn="1"/>
        </p:nvCxnSpPr>
        <p:spPr>
          <a:xfrm>
            <a:off x="7900327" y="2531327"/>
            <a:ext cx="0" cy="35514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51E91D0-B582-BB41-9152-13DCBA7059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3198" y="2520000"/>
            <a:ext cx="1977144" cy="21666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Graph title sits here</a:t>
            </a:r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363ECBE2-0443-A643-86E0-8EAADA8CB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6936" y="3407869"/>
            <a:ext cx="2164080" cy="2164080"/>
          </a:xfrm>
          <a:prstGeom prst="rect">
            <a:avLst/>
          </a:prstGeom>
        </p:spPr>
      </p:pic>
      <p:pic>
        <p:nvPicPr>
          <p:cNvPr id="21" name="Picture 20" descr="Bar chart&#10;&#10;Description automatically generated">
            <a:extLst>
              <a:ext uri="{FF2B5EF4-FFF2-40B4-BE49-F238E27FC236}">
                <a16:creationId xmlns:a16="http://schemas.microsoft.com/office/drawing/2014/main" id="{76438318-8C3E-C44F-997D-13D71387B3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2480" y="3403482"/>
            <a:ext cx="2987040" cy="2209800"/>
          </a:xfrm>
          <a:prstGeom prst="rect">
            <a:avLst/>
          </a:prstGeom>
        </p:spPr>
      </p:pic>
      <p:pic>
        <p:nvPicPr>
          <p:cNvPr id="42" name="Picture 41" descr="Chart, sunburst chart&#10;&#10;Description automatically generated">
            <a:extLst>
              <a:ext uri="{FF2B5EF4-FFF2-40B4-BE49-F238E27FC236}">
                <a16:creationId xmlns:a16="http://schemas.microsoft.com/office/drawing/2014/main" id="{99F1B30A-90CA-2A44-B337-7DB63E817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4467" y="3407869"/>
            <a:ext cx="2164080" cy="2164080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91F1BA2-D85A-4A4A-AA8A-85D2CD102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929DC5B-6CFC-034F-895C-2C5DD7C2A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0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2708" y="3853527"/>
            <a:ext cx="7653089" cy="222922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spc="-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Quotation here. Please replace </a:t>
            </a:r>
            <a:br>
              <a:rPr lang="en-GB"/>
            </a:br>
            <a:r>
              <a:rPr lang="en-GB"/>
              <a:t>this text with actual copy. </a:t>
            </a:r>
            <a:br>
              <a:rPr lang="en-GB"/>
            </a:br>
            <a:r>
              <a:rPr lang="en-GB"/>
              <a:t>This is dummy copy and is used </a:t>
            </a:r>
            <a:br>
              <a:rPr lang="en-GB"/>
            </a:br>
            <a:r>
              <a:rPr lang="en-GB"/>
              <a:t>to simulate how text will actually look when in place.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2B5738-D567-364B-9892-4BE69AF3D359}"/>
              </a:ext>
            </a:extLst>
          </p:cNvPr>
          <p:cNvCxnSpPr>
            <a:cxnSpLocks/>
          </p:cNvCxnSpPr>
          <p:nvPr userDrawn="1"/>
        </p:nvCxnSpPr>
        <p:spPr>
          <a:xfrm>
            <a:off x="3382953" y="757313"/>
            <a:ext cx="0" cy="5325435"/>
          </a:xfrm>
          <a:prstGeom prst="line">
            <a:avLst/>
          </a:prstGeom>
          <a:ln w="381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9D578-F85A-6A4E-9C1D-C2B52CD4B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863" y="2308420"/>
            <a:ext cx="1919288" cy="222907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BCD7B7D-9251-6543-BA4E-B66132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863" y="2587201"/>
            <a:ext cx="1919288" cy="222907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Position, Company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E62A1-EBC1-E440-8624-BEB1AC872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6223" y="1136752"/>
            <a:ext cx="1358900" cy="9017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4B00E-F343-B64F-AA64-B0428503C9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5051" y="1132114"/>
            <a:ext cx="2414587" cy="24254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5F50E89-B255-974D-97CC-6A81C610E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EAB08BB-9568-0749-A932-8B9A620EA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1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914AC2-8F0C-7F46-8AF2-8B79DF77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6AEFF-A809-674A-B273-885B630F6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 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278E-13CD-7943-8493-B705CCD29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7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iv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2CBC50F-8267-E34C-8D6E-CA1448626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0356A-3410-7247-BD76-73E7C206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8284" y="2064700"/>
            <a:ext cx="0" cy="441772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B111BD3-FCC4-FD4E-9378-074500A04A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28" y="2067788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1EC1D10-A1F5-6F4C-BB3B-08C034441C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528" y="3588643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08FDBD2-801A-8A47-A5BF-0252FA6DF3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528" y="5100811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B85937B9-573C-5143-99FC-7607151AA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016" y="2067788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4E0FC063-1458-D948-8042-AF2AD6ABAD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7016" y="3588643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1585E80-D653-764D-9269-5726FECBB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7016" y="5100811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</p:spTree>
    <p:extLst>
      <p:ext uri="{BB962C8B-B14F-4D97-AF65-F5344CB8AC3E}">
        <p14:creationId xmlns:p14="http://schemas.microsoft.com/office/powerpoint/2010/main" val="3941855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76FE3C-1D6F-004B-9A04-2566B499D1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E4A74-BD3B-734E-A947-D734750E8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191" y="3484255"/>
            <a:ext cx="9144000" cy="23876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9200" spc="-300" baseline="0"/>
            </a:lvl1pPr>
          </a:lstStyle>
          <a:p>
            <a:r>
              <a:rPr lang="en-GB"/>
              <a:t>Presentation 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198C188-3E21-97F1-29D4-8EAC513F5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663" y="621972"/>
            <a:ext cx="2485416" cy="72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BFE5E-1AE0-E6B4-14C3-AC1D8F19EC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03573" y="0"/>
            <a:ext cx="3388427" cy="20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2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CB5226-FD70-764C-9F7B-EDA71496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78910" y="757313"/>
            <a:ext cx="0" cy="532543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33E825A-7AE5-F14E-8B41-48C24EEE9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96F2F78-45BC-124A-9410-141CB4D1E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9565" y="1581835"/>
            <a:ext cx="7823200" cy="39116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Intro paragraph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705D5B-1480-88A3-A398-3481CBA2619A}"/>
              </a:ext>
            </a:extLst>
          </p:cNvPr>
          <p:cNvGrpSpPr/>
          <p:nvPr userDrawn="1"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0425E5-A0A4-5FB2-432F-12454AB8A750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71EE75BE-F015-EFA2-6F34-164BB6F626F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100066-B20E-4A9B-F6BB-4DE7E5F10819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7" name="Picture 8" descr="Linkedin logo">
                <a:extLst>
                  <a:ext uri="{FF2B5EF4-FFF2-40B4-BE49-F238E27FC236}">
                    <a16:creationId xmlns:a16="http://schemas.microsoft.com/office/drawing/2014/main" id="{D88BDAB8-456E-0823-1FC1-69BF15F7B72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6C2AB1-B112-5D2B-B75C-97AD23F5E5E8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ACEC92-E0B6-552C-524D-0F0B568DA39F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839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310DE1-B3C9-9D46-9DF9-63A58DEFC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6800" y="2520000"/>
            <a:ext cx="0" cy="32436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E4EB6-01C0-7544-8EF3-D8F1B1124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94606" y="2520000"/>
            <a:ext cx="0" cy="324365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77927C2-D097-4E4A-B27B-FCDF73C7A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9805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7D68E39-A67B-5242-9839-40D07A5F6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DEB967-7700-DD40-AF64-41379AB3E2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002" y="2520000"/>
            <a:ext cx="4750930" cy="32436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Please replace this text with actual copy. This is dummy copy and is used to simulate how text will actually look when in place.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8C9557-24CE-A370-FC56-E6F3D03C3DE5}"/>
              </a:ext>
            </a:extLst>
          </p:cNvPr>
          <p:cNvGrpSpPr/>
          <p:nvPr userDrawn="1"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B4457D-AE81-E4CC-A96B-7A10FE72FDA2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1E013C5E-1AE6-A941-B89D-8F39B98451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F37276-3538-76A8-4B47-C08FD0BA6194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9" name="Picture 8" descr="Linkedin logo">
                <a:extLst>
                  <a:ext uri="{FF2B5EF4-FFF2-40B4-BE49-F238E27FC236}">
                    <a16:creationId xmlns:a16="http://schemas.microsoft.com/office/drawing/2014/main" id="{3843267D-D709-4494-C287-ADD899D77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DD9336-EF05-6BD6-CA8A-BAD4B2775B08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F54655-8993-5949-0CEE-1FBF28316653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148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iv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2CBC50F-8267-E34C-8D6E-CA1448626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0356A-3410-7247-BD76-73E7C206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8284" y="2064700"/>
            <a:ext cx="0" cy="441772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B111BD3-FCC4-FD4E-9378-074500A04A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28" y="2067788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1EC1D10-A1F5-6F4C-BB3B-08C034441C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528" y="3588643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08FDBD2-801A-8A47-A5BF-0252FA6DF3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528" y="5100811"/>
            <a:ext cx="2486025" cy="1363662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Examine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B85937B9-573C-5143-99FC-7607151AA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016" y="2067788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4E0FC063-1458-D948-8042-AF2AD6ABAD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7016" y="3588643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1585E80-D653-764D-9269-5726FECBB8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7016" y="5100811"/>
            <a:ext cx="7979176" cy="1363662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One/two line explainer</a:t>
            </a:r>
          </a:p>
        </p:txBody>
      </p:sp>
    </p:spTree>
    <p:extLst>
      <p:ext uri="{BB962C8B-B14F-4D97-AF65-F5344CB8AC3E}">
        <p14:creationId xmlns:p14="http://schemas.microsoft.com/office/powerpoint/2010/main" val="3941855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1648E5-7197-CB48-8923-F266BBBD6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3136" y="2531327"/>
            <a:ext cx="809009" cy="5368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9A78FC-26B6-D244-AA0A-52452DFA6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2426" y="2531327"/>
            <a:ext cx="0" cy="355142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829D513-97C8-F641-90A4-C385606E0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C811E1B-1237-6148-B1ED-44D8E7C932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2708" y="2548054"/>
            <a:ext cx="6706152" cy="30731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Quotation here. Please replace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text with actual copy.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is dummy copy and is used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to simulate how text will actually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look when in place.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435A8D2-46CE-B645-B681-EA61D34482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3300" y="5334001"/>
            <a:ext cx="6705600" cy="748748"/>
          </a:xfrm>
        </p:spPr>
        <p:txBody>
          <a:bodyPr anchor="b"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66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F72D250-99BA-604D-98BC-663EC446E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C2A03-A922-6846-B653-DE6E55CB6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58687" y="2520000"/>
            <a:ext cx="956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45F33B-EDD8-5B4F-AA96-7AED7E921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6328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8AC9A-1056-7445-953E-BC97EA9FA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2440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250F79-E521-FF49-AC12-76CE27EE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25248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40F5574-1D3E-E840-A3E7-276EF6793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10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en-US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2F0236C-F2C8-E04F-ADBE-181E5E849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502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6D5E8228-49E7-C245-8CB0-E8F0F959C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4358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EB29A16-4330-284C-A45A-733AEB393D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1073" y="2519999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BD7AAC54-6CFF-7D4E-B2C0-6046B5B2CD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535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8903BEBE-228F-7C43-9336-D5CBCB0DEE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7614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BCA6237B-A2BB-504F-B1FC-F96AFF4420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1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AC02A49-AEF2-564C-9774-959D13ECD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1660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B304E-2155-104E-37E9-C78D46466F00}"/>
              </a:ext>
            </a:extLst>
          </p:cNvPr>
          <p:cNvGrpSpPr/>
          <p:nvPr userDrawn="1"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5D2D3A-6BB5-1FD6-8874-2E749B1D2845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92666D63-F57C-B9C7-600A-0EEF83A42B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7AFF44-3050-6283-3E98-02CB9A445CD0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8" name="Picture 8" descr="Linkedin logo">
                <a:extLst>
                  <a:ext uri="{FF2B5EF4-FFF2-40B4-BE49-F238E27FC236}">
                    <a16:creationId xmlns:a16="http://schemas.microsoft.com/office/drawing/2014/main" id="{21053BC1-EC78-C513-06B5-4F99F42121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33DC00-9978-3FE4-B021-0F7A67FE3AFA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177950-D11A-5EA7-2BE1-DE0CB53B7434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097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AD6156-90B0-2641-8013-A4C8EB7F2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B9623BA-6449-B74D-AFEC-CF5A19B33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906468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387EB4-8BB1-5B4D-93D8-03D7DF776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16490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0EF73FD-218D-7D44-B21E-1463F6000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726513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AE924-03A3-B143-A3BB-0BC1B5673C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53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289E2484-7433-3747-8D32-455A457EBB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375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239B011-0F06-F840-AE4B-40BCC8B01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1010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A8EC7EB-9B2A-5146-97C8-F7F2D251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1226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A1053F-21D8-1A7F-5B3E-4CD9F6E4D883}"/>
              </a:ext>
            </a:extLst>
          </p:cNvPr>
          <p:cNvGrpSpPr/>
          <p:nvPr userDrawn="1"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D47424-FAF9-DF47-E83D-99BF984295D9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6" name="Picture 5" descr="Twitter logo">
                <a:extLst>
                  <a:ext uri="{FF2B5EF4-FFF2-40B4-BE49-F238E27FC236}">
                    <a16:creationId xmlns:a16="http://schemas.microsoft.com/office/drawing/2014/main" id="{D311DC44-7AF2-F02E-A093-070A005411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8E57F6-9305-83B8-3192-3776AE8FA618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8" name="Picture 8" descr="Linkedin logo">
                <a:extLst>
                  <a:ext uri="{FF2B5EF4-FFF2-40B4-BE49-F238E27FC236}">
                    <a16:creationId xmlns:a16="http://schemas.microsoft.com/office/drawing/2014/main" id="{3D72CDED-540B-C2C3-A3DF-FCF4A6698C4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2548CC-E27D-E21B-8FDF-78959A3484FD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37B38-4530-03B1-C4B5-6B19F2352E6D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258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914AC2-8F0C-7F46-8AF2-8B79DF77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9503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014E87C-E30C-A54E-8D10-557B90EA3D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87738" y="1597025"/>
            <a:ext cx="7842250" cy="3905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32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689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89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1648E5-7197-CB48-8923-F266BBBD6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3136" y="2531327"/>
            <a:ext cx="809009" cy="5368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9A78FC-26B6-D244-AA0A-52452DFA6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82426" y="2531327"/>
            <a:ext cx="0" cy="355142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829D513-97C8-F641-90A4-C385606E0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C811E1B-1237-6148-B1ED-44D8E7C932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2708" y="2548054"/>
            <a:ext cx="6706152" cy="3073100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Quotation here. Please replace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text with actual copy.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This is dummy copy and is used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to simulate how text will actually 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look when in place.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435A8D2-46CE-B645-B681-EA61D34482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3300" y="5334001"/>
            <a:ext cx="6705600" cy="748748"/>
          </a:xfrm>
        </p:spPr>
        <p:txBody>
          <a:bodyPr anchor="b"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663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7CB55B-8E79-3943-B25A-A41DB72A8B96}"/>
              </a:ext>
            </a:extLst>
          </p:cNvPr>
          <p:cNvGrpSpPr/>
          <p:nvPr userDrawn="1"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E5F2E6-D1AD-DCF9-419F-BAA835D45E67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88B45238-45C3-3108-3161-F66CA6527D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4C0CD-6ADB-9B94-72AD-F3D4894CB724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7" name="Picture 8" descr="Linkedin logo">
                <a:extLst>
                  <a:ext uri="{FF2B5EF4-FFF2-40B4-BE49-F238E27FC236}">
                    <a16:creationId xmlns:a16="http://schemas.microsoft.com/office/drawing/2014/main" id="{C9E52503-F640-370D-18C2-699546C704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3B591D-9AA7-8504-5A9F-8F438ECDBEB3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EB5CA9-C9FB-A6A2-046D-336933D50BE9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325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18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F72D250-99BA-604D-98BC-663EC446E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C2A03-A922-6846-B653-DE6E55CB6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58687" y="2520000"/>
            <a:ext cx="956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45F33B-EDD8-5B4F-AA96-7AED7E921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96328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8AC9A-1056-7445-953E-BC97EA9FA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2440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250F79-E521-FF49-AC12-76CE27EE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252489" y="2520000"/>
            <a:ext cx="0" cy="360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40F5574-1D3E-E840-A3E7-276EF6793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10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en-US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2F0236C-F2C8-E04F-ADBE-181E5E849A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502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6D5E8228-49E7-C245-8CB0-E8F0F959C2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43581" y="2520000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EB29A16-4330-284C-A45A-733AEB393D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1073" y="2519999"/>
            <a:ext cx="1733550" cy="940317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b="1" i="0"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BD7AAC54-6CFF-7D4E-B2C0-6046B5B2CD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535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8903BEBE-228F-7C43-9336-D5CBCB0DEE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7614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BCA6237B-A2BB-504F-B1FC-F96AFF4420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3581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AC02A49-AEF2-564C-9774-959D13ECD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1660" y="3605631"/>
            <a:ext cx="2364981" cy="20712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360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5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4140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Text in here 18pt.</a:t>
            </a:r>
            <a:br>
              <a:rPr lang="en-GB"/>
            </a:br>
            <a:r>
              <a:rPr lang="en-GB"/>
              <a:t>This is dummy copy </a:t>
            </a:r>
            <a:br>
              <a:rPr lang="en-GB"/>
            </a:br>
            <a:r>
              <a:rPr lang="en-GB"/>
              <a:t>and is not intended </a:t>
            </a:r>
            <a:br>
              <a:rPr lang="en-GB"/>
            </a:br>
            <a:r>
              <a:rPr lang="en-GB"/>
              <a:t>to be read.</a:t>
            </a:r>
          </a:p>
        </p:txBody>
      </p:sp>
    </p:spTree>
    <p:extLst>
      <p:ext uri="{BB962C8B-B14F-4D97-AF65-F5344CB8AC3E}">
        <p14:creationId xmlns:p14="http://schemas.microsoft.com/office/powerpoint/2010/main" val="41890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AD6156-90B0-2641-8013-A4C8EB7F2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392" y="757313"/>
            <a:ext cx="2374544" cy="10847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Slide title </a:t>
            </a:r>
            <a:br>
              <a:rPr lang="en-GB"/>
            </a:br>
            <a:r>
              <a:rPr lang="en-GB"/>
              <a:t>in here</a:t>
            </a:r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B9623BA-6449-B74D-AFEC-CF5A19B33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906468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387EB4-8BB1-5B4D-93D8-03D7DF776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16490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0EF73FD-218D-7D44-B21E-1463F6000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726513" y="3656704"/>
            <a:ext cx="559019" cy="367139"/>
          </a:xfrm>
          <a:prstGeom prst="triangle">
            <a:avLst>
              <a:gd name="adj" fmla="val 527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57AE924-03A3-B143-A3BB-0BC1B5673C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53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289E2484-7433-3747-8D32-455A457EBB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375" y="28502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239B011-0F06-F840-AE4B-40BCC8B013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1010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A8EC7EB-9B2A-5146-97C8-F7F2D251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1226" y="2849074"/>
            <a:ext cx="1979613" cy="1981200"/>
          </a:xfrm>
          <a:solidFill>
            <a:schemeClr val="tx2"/>
          </a:solidFill>
        </p:spPr>
        <p:txBody>
          <a:bodyPr lIns="180000" anchor="ctr"/>
          <a:lstStyle>
            <a:lvl1pPr marL="0" indent="0">
              <a:lnSpc>
                <a:spcPct val="100000"/>
              </a:lnSpc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5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914AC2-8F0C-7F46-8AF2-8B79DF77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950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014E87C-E30C-A54E-8D10-557B90EA3D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87738" y="1597025"/>
            <a:ext cx="7842250" cy="3905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32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68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AA60C-C9E3-5648-BE51-2FD2D834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2B88D-60B5-B34B-A7F6-48D3CEC4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687" y="1825625"/>
            <a:ext cx="10515600" cy="4147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5AEA7AC-D375-8C44-B077-FA248E192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4725" y="6131965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C1893E0-F43D-DA4C-8963-63B2394A0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687" y="6131965"/>
            <a:ext cx="20016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64" r:id="rId4"/>
    <p:sldLayoutId id="2147483665" r:id="rId5"/>
    <p:sldLayoutId id="2147483666" r:id="rId6"/>
    <p:sldLayoutId id="2147483667" r:id="rId7"/>
    <p:sldLayoutId id="2147483656" r:id="rId8"/>
    <p:sldLayoutId id="2147483719" r:id="rId9"/>
    <p:sldLayoutId id="2147483657" r:id="rId10"/>
    <p:sldLayoutId id="2147483661" r:id="rId11"/>
    <p:sldLayoutId id="2147483714" r:id="rId12"/>
    <p:sldLayoutId id="2147483662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96000" indent="-396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2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88000" indent="-252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44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AA60C-C9E3-5648-BE51-2FD2D834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2B88D-60B5-B34B-A7F6-48D3CEC4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687" y="1825625"/>
            <a:ext cx="10515600" cy="4147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5AEA7AC-D375-8C44-B077-FA248E192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4725" y="6131965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C1893E0-F43D-DA4C-8963-63B2394A0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687" y="6131965"/>
            <a:ext cx="20016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96000" indent="-396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2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88000" indent="-252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44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AA60C-C9E3-5648-BE51-2FD2D834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2B88D-60B5-B34B-A7F6-48D3CEC4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687" y="1825625"/>
            <a:ext cx="10515600" cy="41476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5AEA7AC-D375-8C44-B077-FA248E192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4725" y="6131965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 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  Section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C1893E0-F43D-DA4C-8963-63B2394A0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687" y="6131965"/>
            <a:ext cx="200163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CBEDFF-54C4-0E4E-99A7-41CA8DD9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660" r:id="rId11"/>
    <p:sldLayoutId id="2147483757" r:id="rId12"/>
    <p:sldLayoutId id="214748375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96000" indent="-396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2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88000" indent="-252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44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eicsc.org.uk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8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eicsc.org.uk/" TargetMode="External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png"/><Relationship Id="rId9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9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9.png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D2_EA171D8B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4/relationships/chartEx" Target="../charts/chartEx1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E6A41C-83AA-E741-8C45-070E29CC8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992" y="2221200"/>
            <a:ext cx="6130035" cy="2007016"/>
          </a:xfrm>
        </p:spPr>
        <p:txBody>
          <a:bodyPr/>
          <a:lstStyle/>
          <a:p>
            <a:r>
              <a:rPr lang="en-US" sz="6600" spc="-200">
                <a:solidFill>
                  <a:srgbClr val="1F1F3D"/>
                </a:solidFill>
                <a:latin typeface="Arial Black"/>
              </a:rPr>
              <a:t>Pathway 3</a:t>
            </a:r>
            <a:br>
              <a:rPr lang="en-US" sz="6600" spc="-200"/>
            </a:br>
            <a:r>
              <a:rPr lang="en-US" sz="4800" spc="-200">
                <a:solidFill>
                  <a:srgbClr val="1F1F3D"/>
                </a:solidFill>
                <a:latin typeface="Arial Black"/>
              </a:rPr>
              <a:t>Line Manager</a:t>
            </a:r>
            <a:br>
              <a:rPr lang="en-US" sz="4800" spc="-200">
                <a:solidFill>
                  <a:srgbClr val="1F1F3D"/>
                </a:solidFill>
                <a:latin typeface="Arial Black"/>
              </a:rPr>
            </a:br>
            <a:r>
              <a:rPr lang="en-US" sz="4800" spc="-200">
                <a:solidFill>
                  <a:srgbClr val="1F1F3D"/>
                </a:solidFill>
                <a:latin typeface="Arial Black"/>
              </a:rPr>
              <a:t>Briefing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78285-E568-E24B-ADA1-DBB5FE50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96" y="308392"/>
            <a:ext cx="3417518" cy="170558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783950-D4A6-0649-AF44-070B075ADC14}"/>
              </a:ext>
            </a:extLst>
          </p:cNvPr>
          <p:cNvSpPr txBox="1">
            <a:spLocks/>
          </p:cNvSpPr>
          <p:nvPr/>
        </p:nvSpPr>
        <p:spPr>
          <a:xfrm>
            <a:off x="1140191" y="4348813"/>
            <a:ext cx="6774616" cy="2007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200" b="1" i="0" kern="1200" spc="-3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endParaRPr lang="en-US" sz="7200">
              <a:solidFill>
                <a:schemeClr val="bg2"/>
              </a:solidFill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9211CB-2615-371C-46D1-9753AE2F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1" y="2162701"/>
            <a:ext cx="902994" cy="1962000"/>
          </a:xfrm>
          <a:prstGeom prst="rect">
            <a:avLst/>
          </a:prstGeom>
        </p:spPr>
      </p:pic>
      <p:pic>
        <p:nvPicPr>
          <p:cNvPr id="6" name="Picture 8" descr="Logo&#10;&#10;Description automatically generated">
            <a:extLst>
              <a:ext uri="{FF2B5EF4-FFF2-40B4-BE49-F238E27FC236}">
                <a16:creationId xmlns:a16="http://schemas.microsoft.com/office/drawing/2014/main" id="{04680861-76AF-4A36-F686-252ED73C2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75" y="4961628"/>
            <a:ext cx="672861" cy="672861"/>
          </a:xfrm>
          <a:prstGeom prst="rect">
            <a:avLst/>
          </a:prstGeom>
        </p:spPr>
      </p:pic>
      <p:pic>
        <p:nvPicPr>
          <p:cNvPr id="9" name="Picture 12" descr="Icon&#10;&#10;Description automatically generated">
            <a:extLst>
              <a:ext uri="{FF2B5EF4-FFF2-40B4-BE49-F238E27FC236}">
                <a16:creationId xmlns:a16="http://schemas.microsoft.com/office/drawing/2014/main" id="{0EB36A67-4E77-AF27-5AD4-248CD2A96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5" y="5738004"/>
            <a:ext cx="672861" cy="672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DD385A-4053-57DD-BB98-89643A6CF8E9}"/>
              </a:ext>
            </a:extLst>
          </p:cNvPr>
          <p:cNvSpPr txBox="1"/>
          <p:nvPr/>
        </p:nvSpPr>
        <p:spPr>
          <a:xfrm>
            <a:off x="1285336" y="5059908"/>
            <a:ext cx="55517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cs typeface="Arial"/>
              </a:rPr>
              <a:t>@PathwaysSW</a:t>
            </a:r>
          </a:p>
          <a:p>
            <a:pPr algn="l"/>
            <a:endParaRPr lang="en-US" sz="2000">
              <a:cs typeface="Arial"/>
            </a:endParaRPr>
          </a:p>
          <a:p>
            <a:endParaRPr lang="en-US" sz="2000">
              <a:cs typeface="Arial"/>
            </a:endParaRPr>
          </a:p>
          <a:p>
            <a:r>
              <a:rPr lang="en-US" sz="2000">
                <a:cs typeface="Arial"/>
              </a:rPr>
              <a:t>Pathways </a:t>
            </a:r>
            <a:r>
              <a:rPr lang="en-US" sz="2000" err="1">
                <a:cs typeface="Arial"/>
              </a:rPr>
              <a:t>programme</a:t>
            </a:r>
            <a:endParaRPr lang="en-US" sz="2000">
              <a:cs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06B5B3-E88B-874B-23FC-FA52FA2A6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00327" y="2531327"/>
            <a:ext cx="0" cy="35514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0D35674A-C252-F7DD-E24D-B4A38CF21D70}"/>
              </a:ext>
            </a:extLst>
          </p:cNvPr>
          <p:cNvSpPr txBox="1"/>
          <p:nvPr/>
        </p:nvSpPr>
        <p:spPr>
          <a:xfrm>
            <a:off x="9970526" y="3080469"/>
            <a:ext cx="181775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>
                <a:solidFill>
                  <a:schemeClr val="tx2"/>
                </a:solidFill>
                <a:latin typeface="+mj-lt"/>
                <a:cs typeface="Arial"/>
              </a:rPr>
              <a:t>Sophie Price</a:t>
            </a:r>
          </a:p>
          <a:p>
            <a:r>
              <a:rPr lang="en-GB" sz="1200">
                <a:solidFill>
                  <a:schemeClr val="tx2"/>
                </a:solidFill>
                <a:latin typeface="+mj-lt"/>
              </a:rPr>
              <a:t>Programme Manager</a:t>
            </a:r>
            <a:endParaRPr lang="en-GB" sz="12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6045D88-C632-047E-958E-668820617A62}"/>
              </a:ext>
            </a:extLst>
          </p:cNvPr>
          <p:cNvSpPr txBox="1"/>
          <p:nvPr/>
        </p:nvSpPr>
        <p:spPr>
          <a:xfrm>
            <a:off x="9995471" y="5067225"/>
            <a:ext cx="17928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>
                <a:solidFill>
                  <a:schemeClr val="tx2"/>
                </a:solidFill>
                <a:latin typeface="+mj-lt"/>
              </a:rPr>
              <a:t>Ruby Quinnell</a:t>
            </a:r>
            <a:endParaRPr lang="en-GB" sz="1200" b="1">
              <a:solidFill>
                <a:schemeClr val="tx2"/>
              </a:solidFill>
              <a:latin typeface="+mj-lt"/>
              <a:cs typeface="Arial"/>
            </a:endParaRPr>
          </a:p>
          <a:p>
            <a:r>
              <a:rPr lang="en-GB" sz="1200">
                <a:solidFill>
                  <a:schemeClr val="tx2"/>
                </a:solidFill>
                <a:latin typeface="+mj-lt"/>
              </a:rPr>
              <a:t>Programme Officer</a:t>
            </a:r>
            <a:endParaRPr lang="en-GB" sz="1200">
              <a:solidFill>
                <a:schemeClr val="tx2"/>
              </a:solidFill>
              <a:latin typeface="+mj-lt"/>
              <a:cs typeface="Arial"/>
            </a:endParaRPr>
          </a:p>
        </p:txBody>
      </p:sp>
      <p:pic>
        <p:nvPicPr>
          <p:cNvPr id="8" name="Picture 7" descr="A picture containing person, building, outdoor, wall&#10;&#10;Description automatically generated">
            <a:extLst>
              <a:ext uri="{FF2B5EF4-FFF2-40B4-BE49-F238E27FC236}">
                <a16:creationId xmlns:a16="http://schemas.microsoft.com/office/drawing/2014/main" id="{FCB74C4F-D1CE-E8D0-77C6-D113DFAB0F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79" t="17532" r="25837" b="41559"/>
          <a:stretch/>
        </p:blipFill>
        <p:spPr>
          <a:xfrm>
            <a:off x="8112648" y="4452548"/>
            <a:ext cx="1719186" cy="1692678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CEFC21-92FE-2175-A7C0-2A8E0D844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" r="1749" b="34176"/>
          <a:stretch/>
        </p:blipFill>
        <p:spPr>
          <a:xfrm>
            <a:off x="8039020" y="2531327"/>
            <a:ext cx="1792814" cy="16926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11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9E44AAF-4953-C737-B31F-E39A6772EE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163" y="757313"/>
            <a:ext cx="4054673" cy="1084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Programme</a:t>
            </a: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overview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97A30FE-EBE7-E60A-C474-3BC6595D4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2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B26B86FE-ABC6-7687-6D6F-CCDBE494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CFA"/>
              </a:clrFrom>
              <a:clrTo>
                <a:srgbClr val="F2FC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0649" y="756816"/>
            <a:ext cx="6511955" cy="5665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01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6ED8-013E-2B11-1B7F-91215B1E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 Black"/>
              </a:rPr>
              <a:t>4Cs leadership capabilities</a:t>
            </a:r>
            <a:endParaRPr lang="en-US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B5930E5E-8F82-858D-65CC-065E7B1F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20" y="403302"/>
            <a:ext cx="6051395" cy="60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6B89-1AA2-8BE6-72B3-93DD447F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Arial Black"/>
              </a:rPr>
              <a:t>The Residential</a:t>
            </a:r>
            <a:endParaRPr lang="en-US">
              <a:latin typeface="Arial Black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39903-A18E-86F7-D8EF-8ABE78242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990" y="1302498"/>
            <a:ext cx="8525042" cy="3911600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endParaRPr lang="en-US">
              <a:solidFill>
                <a:schemeClr val="accent2"/>
              </a:solidFill>
              <a:cs typeface="Arial"/>
            </a:endParaRPr>
          </a:p>
          <a:p>
            <a:r>
              <a:rPr lang="en-US" b="1">
                <a:cs typeface="Arial"/>
              </a:rPr>
              <a:t>Residential 1</a:t>
            </a:r>
          </a:p>
          <a:p>
            <a:endParaRPr lang="en-US" b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When: 11-13 June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Where: The University of Warwick,</a:t>
            </a:r>
            <a:r>
              <a:rPr lang="en-US">
                <a:ea typeface="+mn-lt"/>
                <a:cs typeface="+mn-lt"/>
              </a:rPr>
              <a:t> Coventry CV4 7AL</a:t>
            </a:r>
          </a:p>
          <a:p>
            <a:endParaRPr lang="en-US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  <a:p>
            <a:pPr marL="342900" indent="-342900">
              <a:buChar char="•"/>
            </a:pPr>
            <a:endParaRPr lang="en-US">
              <a:cs typeface="Arial"/>
            </a:endParaRPr>
          </a:p>
          <a:p>
            <a:r>
              <a:rPr lang="en-US" b="1">
                <a:cs typeface="Arial"/>
              </a:rPr>
              <a:t>Residential 2</a:t>
            </a:r>
          </a:p>
          <a:p>
            <a:endParaRPr lang="en-US" b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When: 29 April – 1 May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Where: The University of Warwick, </a:t>
            </a:r>
            <a:r>
              <a:rPr lang="en-US">
                <a:ea typeface="+mn-lt"/>
                <a:cs typeface="+mn-lt"/>
              </a:rPr>
              <a:t>Coventry CV4 7AL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  <a:p>
            <a:endParaRPr lang="en-US">
              <a:solidFill>
                <a:srgbClr val="1F1F3C"/>
              </a:solidFill>
              <a:highlight>
                <a:srgbClr val="FFFF00"/>
              </a:highlight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87F8447-3D60-7695-C4D9-89071E0D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DA9683C-A960-AA51-2435-08CBA44E6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" y="2544021"/>
            <a:ext cx="2470446" cy="24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2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3BC88D-F6BF-0641-B405-80BDB4132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64377" y="2082278"/>
            <a:ext cx="0" cy="41011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CEB10F9-053E-55F4-59A4-CFA20EDE1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5" y="192115"/>
            <a:ext cx="619379" cy="13457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623120-2DF9-41FE-639C-7FB9DB39C5F3}"/>
              </a:ext>
            </a:extLst>
          </p:cNvPr>
          <p:cNvGrpSpPr/>
          <p:nvPr/>
        </p:nvGrpSpPr>
        <p:grpSpPr>
          <a:xfrm>
            <a:off x="5035677" y="6391773"/>
            <a:ext cx="7828075" cy="360742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5B0CC4-B965-544A-8F20-E2E7DCF970D7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75DB157F-2C94-A420-AA0E-D8C50BD209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6E0AF1-A90B-EC4A-C2C1-AFC6158238F9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0179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2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12" name="Picture 8" descr="Linkedin logo">
                <a:extLst>
                  <a:ext uri="{FF2B5EF4-FFF2-40B4-BE49-F238E27FC236}">
                    <a16:creationId xmlns:a16="http://schemas.microsoft.com/office/drawing/2014/main" id="{859A71DA-AAB5-3E48-7148-1E3ECF2D0D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1A0429-04DE-071F-E37B-0BD374A6C94C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0179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2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2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5E9366-0BAC-0BB1-B260-996ADD40FD45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017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A114C80-1990-6532-56BE-252B4A1F9FC5}"/>
              </a:ext>
            </a:extLst>
          </p:cNvPr>
          <p:cNvSpPr txBox="1">
            <a:spLocks/>
          </p:cNvSpPr>
          <p:nvPr/>
        </p:nvSpPr>
        <p:spPr>
          <a:xfrm>
            <a:off x="769871" y="2469632"/>
            <a:ext cx="4985105" cy="48183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kern="1200" spc="-1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800" b="0" spc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E22702-0AEE-602C-F7E3-A76795E19BC0}"/>
              </a:ext>
            </a:extLst>
          </p:cNvPr>
          <p:cNvSpPr txBox="1">
            <a:spLocks/>
          </p:cNvSpPr>
          <p:nvPr/>
        </p:nvSpPr>
        <p:spPr>
          <a:xfrm>
            <a:off x="740914" y="315139"/>
            <a:ext cx="6141797" cy="108171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defRPr/>
            </a:pPr>
            <a:r>
              <a:rPr lang="en-US" spc="-88">
                <a:solidFill>
                  <a:srgbClr val="1F1F3C"/>
                </a:solidFill>
                <a:latin typeface="Arial Black"/>
              </a:rPr>
              <a:t>Pathway </a:t>
            </a:r>
            <a:r>
              <a:rPr lang="en-US">
                <a:solidFill>
                  <a:srgbClr val="1F1F3C"/>
                </a:solidFill>
                <a:latin typeface="Arial Black"/>
              </a:rPr>
              <a:t>3 </a:t>
            </a:r>
          </a:p>
          <a:p>
            <a:pPr>
              <a:defRPr/>
            </a:pPr>
            <a:r>
              <a:rPr lang="en-US">
                <a:solidFill>
                  <a:srgbClr val="1F1F3C"/>
                </a:solidFill>
                <a:latin typeface="Arial Black"/>
              </a:rPr>
              <a:t>Workshops</a:t>
            </a:r>
            <a:endParaRPr lang="en-US" spc="-88">
              <a:solidFill>
                <a:srgbClr val="1F1F3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BDB4F0-5FC3-0241-4891-3BA484C062C6}"/>
              </a:ext>
            </a:extLst>
          </p:cNvPr>
          <p:cNvSpPr txBox="1"/>
          <p:nvPr/>
        </p:nvSpPr>
        <p:spPr>
          <a:xfrm>
            <a:off x="10583070" y="168099"/>
            <a:ext cx="1487395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67">
              <a:defRPr/>
            </a:pPr>
            <a:r>
              <a:rPr lang="en-US" sz="1588">
                <a:solidFill>
                  <a:srgbClr val="000000"/>
                </a:solidFill>
                <a:latin typeface="Arial" panose="020B0604020202020204"/>
              </a:rPr>
              <a:t>June 2023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5416C5-2C4B-B71D-9868-897B6604F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6567" y="2027694"/>
            <a:ext cx="0" cy="41011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9F5216-9C44-3565-7235-34B3C06E414F}"/>
              </a:ext>
            </a:extLst>
          </p:cNvPr>
          <p:cNvSpPr txBox="1">
            <a:spLocks/>
          </p:cNvSpPr>
          <p:nvPr/>
        </p:nvSpPr>
        <p:spPr>
          <a:xfrm>
            <a:off x="0" y="2362163"/>
            <a:ext cx="4193836" cy="32436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56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Workshop 1</a:t>
            </a:r>
          </a:p>
          <a:p>
            <a:pPr marL="0" indent="0">
              <a:buNone/>
            </a:pPr>
            <a:endParaRPr lang="en-GB" sz="2000"/>
          </a:p>
          <a:p>
            <a:pPr marL="0" indent="0" algn="ctr">
              <a:buNone/>
            </a:pPr>
            <a:r>
              <a:rPr lang="en-GB" sz="2000"/>
              <a:t>Leading self-evaluations </a:t>
            </a:r>
            <a:endParaRPr lang="en-GB" sz="2000">
              <a:cs typeface="Arial"/>
            </a:endParaRPr>
          </a:p>
          <a:p>
            <a:pPr marL="0" indent="0" algn="ctr">
              <a:buNone/>
            </a:pPr>
            <a:r>
              <a:rPr lang="en-GB" sz="2000"/>
              <a:t>What Works for Early Intervention and Children's Social Care</a:t>
            </a:r>
            <a:endParaRPr lang="en-GB" sz="200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C5D976-5588-DD27-9226-3C86A6BD3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653" y="4180012"/>
            <a:ext cx="1887957" cy="189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ACC9F4-C5A7-D501-E488-75763E4AE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120" y="4031082"/>
            <a:ext cx="1887957" cy="189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E1CC0A-823E-9417-B2F5-652D39189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463" y="4078285"/>
            <a:ext cx="1887957" cy="1890000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51FD70D5-253B-3B02-D9D1-BA5810A6F650}"/>
              </a:ext>
            </a:extLst>
          </p:cNvPr>
          <p:cNvSpPr txBox="1">
            <a:spLocks/>
          </p:cNvSpPr>
          <p:nvPr/>
        </p:nvSpPr>
        <p:spPr>
          <a:xfrm>
            <a:off x="3961269" y="2288922"/>
            <a:ext cx="4269461" cy="3243657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56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Workshop 2</a:t>
            </a:r>
          </a:p>
          <a:p>
            <a:pPr marL="0" indent="0">
              <a:buNone/>
            </a:pPr>
            <a:endParaRPr lang="en-GB" sz="2000"/>
          </a:p>
          <a:p>
            <a:pPr marL="0" indent="0" algn="ctr">
              <a:buNone/>
            </a:pPr>
            <a:r>
              <a:rPr lang="en-GB" sz="2000"/>
              <a:t>Acting wisely in critical moments:     A communication perspective</a:t>
            </a:r>
          </a:p>
          <a:p>
            <a:pPr marL="0" indent="0" algn="ctr">
              <a:buNone/>
            </a:pPr>
            <a:r>
              <a:rPr lang="en-GB" sz="2000"/>
              <a:t>Dr Barbara McKay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84D6274A-500F-D27C-72C2-86AF252D0B0E}"/>
              </a:ext>
            </a:extLst>
          </p:cNvPr>
          <p:cNvSpPr txBox="1">
            <a:spLocks/>
          </p:cNvSpPr>
          <p:nvPr/>
        </p:nvSpPr>
        <p:spPr>
          <a:xfrm>
            <a:off x="8096567" y="2262200"/>
            <a:ext cx="3883619" cy="32436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56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Workshop 3</a:t>
            </a:r>
          </a:p>
          <a:p>
            <a:pPr marL="0" indent="0" algn="ctr">
              <a:buNone/>
            </a:pPr>
            <a:endParaRPr lang="en-GB" sz="2000"/>
          </a:p>
          <a:p>
            <a:pPr marL="0" indent="0" algn="ctr">
              <a:buNone/>
            </a:pPr>
            <a:r>
              <a:rPr lang="en-GB" sz="2000"/>
              <a:t>Managing Uncertainty in Practice</a:t>
            </a:r>
          </a:p>
          <a:p>
            <a:pPr marL="0" indent="0" algn="ctr">
              <a:buNone/>
            </a:pPr>
            <a:r>
              <a:rPr lang="en-GB" sz="2000"/>
              <a:t>Alex Woods   </a:t>
            </a:r>
            <a:endParaRPr lang="en-GB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02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CEB10F9-053E-55F4-59A4-CFA20EDE1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5" y="192115"/>
            <a:ext cx="619379" cy="13457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623120-2DF9-41FE-639C-7FB9DB39C5F3}"/>
              </a:ext>
            </a:extLst>
          </p:cNvPr>
          <p:cNvGrpSpPr/>
          <p:nvPr/>
        </p:nvGrpSpPr>
        <p:grpSpPr>
          <a:xfrm>
            <a:off x="6936754" y="6446734"/>
            <a:ext cx="5134139" cy="262800"/>
            <a:chOff x="6966388" y="6363128"/>
            <a:chExt cx="5134139" cy="2628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5B0CC4-B965-544A-8F20-E2E7DCF970D7}"/>
                </a:ext>
              </a:extLst>
            </p:cNvPr>
            <p:cNvGrpSpPr/>
            <p:nvPr/>
          </p:nvGrpSpPr>
          <p:grpSpPr>
            <a:xfrm>
              <a:off x="6966388" y="6363128"/>
              <a:ext cx="3923406" cy="262800"/>
              <a:chOff x="8016255" y="6422416"/>
              <a:chExt cx="3923406" cy="262800"/>
            </a:xfrm>
          </p:grpSpPr>
          <p:pic>
            <p:nvPicPr>
              <p:cNvPr id="5" name="Picture 4" descr="Twitter logo">
                <a:extLst>
                  <a:ext uri="{FF2B5EF4-FFF2-40B4-BE49-F238E27FC236}">
                    <a16:creationId xmlns:a16="http://schemas.microsoft.com/office/drawing/2014/main" id="{75DB157F-2C94-A420-AA0E-D8C50BD209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9977363" y="6422416"/>
                <a:ext cx="262800" cy="262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6E0AF1-A90B-EC4A-C2C1-AFC6158238F9}"/>
                  </a:ext>
                </a:extLst>
              </p:cNvPr>
              <p:cNvSpPr txBox="1"/>
              <p:nvPr userDrawn="1"/>
            </p:nvSpPr>
            <p:spPr>
              <a:xfrm>
                <a:off x="10188791" y="6423606"/>
                <a:ext cx="1750870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err="1">
                    <a:solidFill>
                      <a:schemeClr val="tx2"/>
                    </a:solidFill>
                    <a:cs typeface="Arial"/>
                  </a:rPr>
                  <a:t>PathwaysSW</a:t>
                </a:r>
                <a:endParaRPr lang="en-US" sz="1100">
                  <a:solidFill>
                    <a:schemeClr val="tx2"/>
                  </a:solidFill>
                  <a:cs typeface="Arial"/>
                </a:endParaRPr>
              </a:p>
            </p:txBody>
          </p:sp>
          <p:pic>
            <p:nvPicPr>
              <p:cNvPr id="12" name="Picture 8" descr="Linkedin logo">
                <a:extLst>
                  <a:ext uri="{FF2B5EF4-FFF2-40B4-BE49-F238E27FC236}">
                    <a16:creationId xmlns:a16="http://schemas.microsoft.com/office/drawing/2014/main" id="{859A71DA-AAB5-3E48-7148-1E3ECF2D0D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8016255" y="6422416"/>
                <a:ext cx="261610" cy="26161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1A0429-04DE-071F-E37B-0BD374A6C94C}"/>
                  </a:ext>
                </a:extLst>
              </p:cNvPr>
              <p:cNvSpPr txBox="1"/>
              <p:nvPr userDrawn="1"/>
            </p:nvSpPr>
            <p:spPr>
              <a:xfrm>
                <a:off x="8228793" y="6422416"/>
                <a:ext cx="1564828" cy="2616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chemeClr val="tx2"/>
                    </a:solidFill>
                    <a:latin typeface="Arial"/>
                    <a:cs typeface="Arial"/>
                  </a:rPr>
                  <a:t>Pathways </a:t>
                </a:r>
                <a:r>
                  <a:rPr lang="en-US" sz="1100" err="1">
                    <a:solidFill>
                      <a:schemeClr val="tx2"/>
                    </a:solidFill>
                    <a:latin typeface="Arial"/>
                    <a:cs typeface="Arial"/>
                  </a:rPr>
                  <a:t>programme</a:t>
                </a:r>
                <a:endParaRPr lang="en-US" sz="1100"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5E9366-0BAC-0BB1-B260-996ADD40FD45}"/>
                </a:ext>
              </a:extLst>
            </p:cNvPr>
            <p:cNvSpPr txBox="1"/>
            <p:nvPr/>
          </p:nvSpPr>
          <p:spPr>
            <a:xfrm>
              <a:off x="10349657" y="6364318"/>
              <a:ext cx="175087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  <a:cs typeface="Arial"/>
                </a:rPr>
                <a:t>#PathwaysProgramme</a:t>
              </a:r>
            </a:p>
          </p:txBody>
        </p:sp>
      </p:grp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A114C80-1990-6532-56BE-252B4A1F9FC5}"/>
              </a:ext>
            </a:extLst>
          </p:cNvPr>
          <p:cNvSpPr txBox="1">
            <a:spLocks/>
          </p:cNvSpPr>
          <p:nvPr/>
        </p:nvSpPr>
        <p:spPr>
          <a:xfrm>
            <a:off x="769871" y="2469632"/>
            <a:ext cx="4985105" cy="48183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kern="1200" spc="-1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2800" b="0" spc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E22702-0AEE-602C-F7E3-A76795E19BC0}"/>
              </a:ext>
            </a:extLst>
          </p:cNvPr>
          <p:cNvSpPr txBox="1">
            <a:spLocks/>
          </p:cNvSpPr>
          <p:nvPr/>
        </p:nvSpPr>
        <p:spPr>
          <a:xfrm>
            <a:off x="740914" y="315139"/>
            <a:ext cx="6141797" cy="108171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defRPr/>
            </a:pPr>
            <a:r>
              <a:rPr lang="en-US" spc="-88">
                <a:solidFill>
                  <a:srgbClr val="1F1F3C"/>
                </a:solidFill>
                <a:latin typeface="Arial Black"/>
              </a:rPr>
              <a:t>Pathway </a:t>
            </a:r>
            <a:r>
              <a:rPr lang="en-US">
                <a:solidFill>
                  <a:srgbClr val="1F1F3C"/>
                </a:solidFill>
                <a:latin typeface="Arial Black"/>
              </a:rPr>
              <a:t>3 </a:t>
            </a:r>
          </a:p>
          <a:p>
            <a:pPr>
              <a:defRPr/>
            </a:pPr>
            <a:r>
              <a:rPr lang="en-US">
                <a:solidFill>
                  <a:srgbClr val="1F1F3C"/>
                </a:solidFill>
                <a:latin typeface="Arial Black"/>
              </a:rPr>
              <a:t>Self-study modules</a:t>
            </a:r>
            <a:endParaRPr lang="en-US" spc="-88">
              <a:solidFill>
                <a:srgbClr val="1F1F3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BDB4F0-5FC3-0241-4891-3BA484C062C6}"/>
              </a:ext>
            </a:extLst>
          </p:cNvPr>
          <p:cNvSpPr txBox="1"/>
          <p:nvPr/>
        </p:nvSpPr>
        <p:spPr>
          <a:xfrm>
            <a:off x="10583070" y="168099"/>
            <a:ext cx="1487395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6867">
              <a:defRPr/>
            </a:pPr>
            <a:r>
              <a:rPr lang="en-US" sz="1588">
                <a:solidFill>
                  <a:srgbClr val="000000"/>
                </a:solidFill>
                <a:latin typeface="Arial" panose="020B0604020202020204"/>
              </a:rPr>
              <a:t>June 2023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871D98-EE8E-0433-0704-06B46F475992}"/>
              </a:ext>
            </a:extLst>
          </p:cNvPr>
          <p:cNvSpPr txBox="1">
            <a:spLocks/>
          </p:cNvSpPr>
          <p:nvPr/>
        </p:nvSpPr>
        <p:spPr>
          <a:xfrm>
            <a:off x="3948543" y="2336288"/>
            <a:ext cx="7613093" cy="3243657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56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  <a:p>
            <a:pPr marL="342900" indent="-342900"/>
            <a:endParaRPr lang="en-GB"/>
          </a:p>
          <a:p>
            <a:pPr marL="342900" indent="-342900"/>
            <a:endParaRPr lang="en-GB"/>
          </a:p>
          <a:p>
            <a:pPr marL="342900" indent="-342900"/>
            <a:endParaRPr lang="en-GB"/>
          </a:p>
          <a:p>
            <a:pPr marL="342900" indent="-342900"/>
            <a:endParaRPr lang="en-GB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C1432AC-194C-CC15-CEA4-8E7C17620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228371"/>
              </p:ext>
            </p:extLst>
          </p:nvPr>
        </p:nvGraphicFramePr>
        <p:xfrm>
          <a:off x="-1251869" y="1528234"/>
          <a:ext cx="14735113" cy="481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25D847B-EC52-11B6-4BFC-B9664F6B208D}"/>
              </a:ext>
            </a:extLst>
          </p:cNvPr>
          <p:cNvSpPr txBox="1"/>
          <p:nvPr/>
        </p:nvSpPr>
        <p:spPr>
          <a:xfrm>
            <a:off x="1228145" y="1656970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1 </a:t>
            </a:r>
            <a:endParaRPr lang="en-GB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C931F4-6179-7249-1582-FD81DD252BCC}"/>
              </a:ext>
            </a:extLst>
          </p:cNvPr>
          <p:cNvSpPr txBox="1"/>
          <p:nvPr/>
        </p:nvSpPr>
        <p:spPr>
          <a:xfrm>
            <a:off x="6362424" y="1654720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2 </a:t>
            </a:r>
            <a:endParaRPr lang="en-GB" sz="200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8D07F9-CFEB-ED48-3733-8F4DF3272FD7}"/>
              </a:ext>
            </a:extLst>
          </p:cNvPr>
          <p:cNvSpPr txBox="1"/>
          <p:nvPr/>
        </p:nvSpPr>
        <p:spPr>
          <a:xfrm>
            <a:off x="1165085" y="3280818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3 </a:t>
            </a:r>
            <a:endParaRPr lang="en-GB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A1B813-66C3-E858-0608-6C0D8E732D9C}"/>
              </a:ext>
            </a:extLst>
          </p:cNvPr>
          <p:cNvSpPr txBox="1"/>
          <p:nvPr/>
        </p:nvSpPr>
        <p:spPr>
          <a:xfrm>
            <a:off x="6284855" y="3280817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4</a:t>
            </a:r>
            <a:endParaRPr lang="en-GB" sz="2000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4914F-92DC-3872-12A6-9D2AE368C092}"/>
              </a:ext>
            </a:extLst>
          </p:cNvPr>
          <p:cNvSpPr txBox="1"/>
          <p:nvPr/>
        </p:nvSpPr>
        <p:spPr>
          <a:xfrm>
            <a:off x="6323363" y="4947600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6</a:t>
            </a:r>
            <a:endParaRPr lang="en-GB" sz="200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32F036-60FE-4E6F-519F-6441889013C0}"/>
              </a:ext>
            </a:extLst>
          </p:cNvPr>
          <p:cNvSpPr txBox="1"/>
          <p:nvPr/>
        </p:nvSpPr>
        <p:spPr>
          <a:xfrm>
            <a:off x="1166148" y="4904666"/>
            <a:ext cx="8618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solidFill>
                  <a:schemeClr val="tx2"/>
                </a:solidFill>
              </a:rPr>
              <a:t>Self-study 5</a:t>
            </a:r>
            <a:endParaRPr lang="en-GB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5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93CD-F8EB-65D6-3DA7-4D6856D4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 Black"/>
              </a:rPr>
              <a:t>Coaching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1F5E7-DBB5-5E3B-EC1C-2511BC4EA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9460" y="1652019"/>
            <a:ext cx="8525042" cy="3911600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>
              <a:solidFill>
                <a:schemeClr val="accent2"/>
              </a:solidFill>
              <a:cs typeface="Arial"/>
            </a:endParaRPr>
          </a:p>
          <a:p>
            <a:r>
              <a:rPr lang="en-US">
                <a:cs typeface="Arial"/>
              </a:rPr>
              <a:t>Leaders receive 6 coaching sessions to help them identify their areas for development and support them through their leadership journey on the </a:t>
            </a:r>
            <a:r>
              <a:rPr lang="en-US" err="1">
                <a:cs typeface="Arial"/>
              </a:rPr>
              <a:t>programme</a:t>
            </a:r>
            <a:r>
              <a:rPr lang="en-US">
                <a:cs typeface="Arial"/>
              </a:rPr>
              <a:t>.</a:t>
            </a: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r>
              <a:rPr lang="en-US">
                <a:solidFill>
                  <a:srgbClr val="1F1F3C"/>
                </a:solidFill>
                <a:cs typeface="Arial"/>
              </a:rPr>
              <a:t>Coaches receive a copy of the Leadership Diagnostics report to support the leaders.</a:t>
            </a: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r>
              <a:rPr lang="en-US">
                <a:solidFill>
                  <a:srgbClr val="1F1F3C"/>
                </a:solidFill>
                <a:cs typeface="Arial"/>
              </a:rPr>
              <a:t>- Missing coaching sessions</a:t>
            </a:r>
          </a:p>
          <a:p>
            <a:r>
              <a:rPr lang="en-US">
                <a:solidFill>
                  <a:srgbClr val="1F1F3C"/>
                </a:solidFill>
                <a:cs typeface="Arial"/>
              </a:rPr>
              <a:t>- Flagging this to leader/LA</a:t>
            </a: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65C285E-2F65-6FB1-102B-93EE9654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086572D-7EED-4A5B-8C14-167B5A7C9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" y="2652584"/>
            <a:ext cx="2374544" cy="23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9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93CD-F8EB-65D6-3DA7-4D6856D4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 Black"/>
              </a:rPr>
              <a:t>Coaching Triads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1F5E7-DBB5-5E3B-EC1C-2511BC4EA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9460" y="1652019"/>
            <a:ext cx="8525042" cy="3911600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>
              <a:solidFill>
                <a:schemeClr val="accent2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65C285E-2F65-6FB1-102B-93EE9654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BA08F-92FF-01A7-5CDE-B97D49482DF3}"/>
              </a:ext>
            </a:extLst>
          </p:cNvPr>
          <p:cNvSpPr txBox="1"/>
          <p:nvPr/>
        </p:nvSpPr>
        <p:spPr>
          <a:xfrm>
            <a:off x="3597281" y="351856"/>
            <a:ext cx="8086113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  <a:p>
            <a:r>
              <a:rPr lang="en-US" b="1">
                <a:cs typeface="Arial"/>
              </a:rPr>
              <a:t>The purpose of the triad is as follows:</a:t>
            </a:r>
          </a:p>
          <a:p>
            <a:endParaRPr lang="en-US" b="1">
              <a:cs typeface="Arial"/>
            </a:endParaRPr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</a:rPr>
              <a:t>At the start of the programme: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000000"/>
                </a:solidFill>
              </a:rPr>
              <a:t>The initial coaching triad provides an opportunity for </a:t>
            </a:r>
            <a:r>
              <a:rPr lang="en-GB" b="0" i="0">
                <a:solidFill>
                  <a:srgbClr val="000000"/>
                </a:solidFill>
                <a:effectLst/>
              </a:rPr>
              <a:t>your direct report to share their reflections on </a:t>
            </a:r>
            <a:r>
              <a:rPr lang="en-GB">
                <a:solidFill>
                  <a:srgbClr val="000000"/>
                </a:solidFill>
              </a:rPr>
              <a:t>this feedback and </a:t>
            </a:r>
            <a:r>
              <a:rPr lang="en-GB" b="0" i="0">
                <a:solidFill>
                  <a:srgbClr val="000000"/>
                </a:solidFill>
                <a:effectLst/>
              </a:rPr>
              <a:t>the development goals </a:t>
            </a:r>
            <a:r>
              <a:rPr lang="en-GB">
                <a:solidFill>
                  <a:srgbClr val="000000"/>
                </a:solidFill>
              </a:rPr>
              <a:t>that they have identified relating to this. </a:t>
            </a:r>
          </a:p>
          <a:p>
            <a:endParaRPr lang="en-GB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000000"/>
                </a:solidFill>
              </a:rPr>
              <a:t>Engaging with the initial coaching triad also enables </a:t>
            </a:r>
            <a:r>
              <a:rPr lang="en-GB" b="0" i="0">
                <a:solidFill>
                  <a:srgbClr val="000000"/>
                </a:solidFill>
                <a:effectLst/>
              </a:rPr>
              <a:t>you to identify ways of supporting your direct report in achieving their development goals during the programme (and beyond)</a:t>
            </a:r>
            <a:r>
              <a:rPr lang="en-GB">
                <a:solidFill>
                  <a:srgbClr val="000000"/>
                </a:solidFill>
              </a:rPr>
              <a:t> and enhances </a:t>
            </a:r>
            <a:r>
              <a:rPr lang="en-GB" b="0" i="0">
                <a:solidFill>
                  <a:srgbClr val="000000"/>
                </a:solidFill>
                <a:effectLst/>
              </a:rPr>
              <a:t>your understanding of your direct </a:t>
            </a:r>
            <a:r>
              <a:rPr lang="en-GB">
                <a:solidFill>
                  <a:srgbClr val="000000"/>
                </a:solidFill>
              </a:rPr>
              <a:t>report’s learning and development on </a:t>
            </a:r>
            <a:r>
              <a:rPr lang="en-GB" b="0" i="0">
                <a:solidFill>
                  <a:srgbClr val="000000"/>
                </a:solidFill>
                <a:effectLst/>
              </a:rPr>
              <a:t>the Pathway 3 programme.</a:t>
            </a:r>
            <a:endParaRPr lang="en-GB">
              <a:solidFill>
                <a:srgbClr val="000000"/>
              </a:solidFill>
              <a:cs typeface="Arial"/>
            </a:endParaRPr>
          </a:p>
          <a:p>
            <a:pPr algn="l"/>
            <a:endParaRPr lang="en-GB" b="0" i="0">
              <a:solidFill>
                <a:srgbClr val="000000"/>
              </a:solidFill>
              <a:effectLst/>
              <a:cs typeface="Arial"/>
            </a:endParaRPr>
          </a:p>
          <a:p>
            <a:pPr algn="l"/>
            <a:r>
              <a:rPr lang="en-GB" b="1" i="0">
                <a:solidFill>
                  <a:srgbClr val="000000"/>
                </a:solidFill>
                <a:effectLst/>
              </a:rPr>
              <a:t>At the end of the programme:</a:t>
            </a:r>
            <a:endParaRPr lang="en-GB" b="1" i="0">
              <a:solidFill>
                <a:srgbClr val="000000"/>
              </a:solidFill>
              <a:effectLst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000000"/>
                </a:solidFill>
              </a:rPr>
              <a:t>To reflect and review the impact of the programme and your direct reports development.</a:t>
            </a:r>
          </a:p>
          <a:p>
            <a:pPr marL="285750" indent="-285750">
              <a:buFontTx/>
              <a:buChar char="-"/>
            </a:pPr>
            <a:endParaRPr lang="en-GB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000000"/>
                </a:solidFill>
              </a:rPr>
              <a:t>To consider next steps and ways that learning, and development can be supported by you (line manager) after programme ends.</a:t>
            </a:r>
          </a:p>
          <a:p>
            <a:pPr marL="285750" indent="-285750">
              <a:buFontTx/>
              <a:buChar char="-"/>
            </a:pPr>
            <a:endParaRPr lang="en-GB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000000"/>
                </a:solidFill>
              </a:rPr>
              <a:t>To identify ways to broaden the impact your direct report can have across the service.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310BBD9-792B-4DB1-6466-1D68A4F5F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" y="2732196"/>
            <a:ext cx="2285123" cy="22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0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93CD-F8EB-65D6-3DA7-4D6856D4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Arial Black"/>
              </a:rPr>
              <a:t>Experiential Visit</a:t>
            </a:r>
            <a:endParaRPr lang="en-US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1F5E7-DBB5-5E3B-EC1C-2511BC4EA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5957" y="951470"/>
            <a:ext cx="7970540" cy="5597611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US" sz="2900" b="1">
                <a:cs typeface="Arial"/>
              </a:rPr>
              <a:t>Logistics</a:t>
            </a:r>
          </a:p>
          <a:p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>
                <a:cs typeface="Arial"/>
              </a:rPr>
              <a:t>Menu of options: Local Authorities and partner </a:t>
            </a:r>
            <a:r>
              <a:rPr lang="en-US" sz="2900" err="1">
                <a:cs typeface="Arial"/>
              </a:rPr>
              <a:t>organisations</a:t>
            </a:r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>
                <a:cs typeface="Arial"/>
              </a:rPr>
              <a:t>Immersive learning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>
                <a:cs typeface="Arial"/>
              </a:rPr>
              <a:t>Small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>
                <a:cs typeface="Arial"/>
              </a:rPr>
              <a:t>November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>
                <a:cs typeface="Arial"/>
              </a:rPr>
              <a:t>1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>
              <a:cs typeface="Arial"/>
            </a:endParaRPr>
          </a:p>
          <a:p>
            <a:r>
              <a:rPr lang="en-US" sz="2900" b="1">
                <a:cs typeface="Arial"/>
              </a:rPr>
              <a:t>Purpose of experiential visit</a:t>
            </a:r>
          </a:p>
          <a:p>
            <a:endParaRPr lang="en-US" sz="2900" b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>
                <a:cs typeface="Arial"/>
              </a:rPr>
              <a:t>Learning from the field and from innovative practice in other local authorities and organisations providing services to children and families.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>
                <a:cs typeface="Arial"/>
              </a:rPr>
              <a:t>Expanding understanding of the national picture of social work.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9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>
                <a:cs typeface="Arial"/>
              </a:rPr>
              <a:t>Critically examining with peers how learnings can be applied in your own practice context.</a:t>
            </a:r>
            <a:endParaRPr lang="en-US" sz="2900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65C285E-2F65-6FB1-102B-93EE9654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6A9AF71-245D-55C6-E780-A13C09D5D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2388590"/>
            <a:ext cx="2723369" cy="272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27EC-8820-B816-DB91-3A918DE9BFAE}"/>
              </a:ext>
            </a:extLst>
          </p:cNvPr>
          <p:cNvSpPr txBox="1">
            <a:spLocks/>
          </p:cNvSpPr>
          <p:nvPr/>
        </p:nvSpPr>
        <p:spPr>
          <a:xfrm>
            <a:off x="863391" y="757313"/>
            <a:ext cx="3417051" cy="10847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Arial Black"/>
              </a:rPr>
              <a:t>Leadership </a:t>
            </a:r>
          </a:p>
          <a:p>
            <a:r>
              <a:rPr lang="en-US">
                <a:latin typeface="Arial Black"/>
              </a:rPr>
              <a:t>Diagnostics</a:t>
            </a:r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5E16D35-6FC4-1F37-B7FB-B55890D6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4" name="Picture 8" descr="Table&#10;&#10;Description automatically generated">
            <a:extLst>
              <a:ext uri="{FF2B5EF4-FFF2-40B4-BE49-F238E27FC236}">
                <a16:creationId xmlns:a16="http://schemas.microsoft.com/office/drawing/2014/main" id="{1C21E6D4-7E9F-11DC-FA9A-5B4E9B9E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8" r="375" b="-510"/>
          <a:stretch/>
        </p:blipFill>
        <p:spPr>
          <a:xfrm>
            <a:off x="5400527" y="1449747"/>
            <a:ext cx="5928082" cy="1979253"/>
          </a:xfrm>
          <a:prstGeom prst="rect">
            <a:avLst/>
          </a:prstGeom>
        </p:spPr>
      </p:pic>
      <p:pic>
        <p:nvPicPr>
          <p:cNvPr id="5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6DF29B35-E79A-1BC9-DDA1-306907320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85" r="193" b="-768"/>
          <a:stretch/>
        </p:blipFill>
        <p:spPr>
          <a:xfrm>
            <a:off x="5400527" y="3715535"/>
            <a:ext cx="5928082" cy="814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BE2C6-6BA1-B085-5210-F98960BFDE6E}"/>
              </a:ext>
            </a:extLst>
          </p:cNvPr>
          <p:cNvSpPr txBox="1"/>
          <p:nvPr/>
        </p:nvSpPr>
        <p:spPr>
          <a:xfrm>
            <a:off x="563431" y="2276102"/>
            <a:ext cx="4559490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solidFill>
                <a:schemeClr val="accent2"/>
              </a:solidFill>
              <a:cs typeface="Arial"/>
            </a:endParaRPr>
          </a:p>
          <a:p>
            <a:r>
              <a:rPr lang="en-US">
                <a:cs typeface="Arial"/>
              </a:rPr>
              <a:t>The diagnostic will be completed by the leader and you as their line manager, peers and direct reports at the beginning and end of the </a:t>
            </a:r>
            <a:r>
              <a:rPr lang="en-US" err="1">
                <a:cs typeface="Arial"/>
              </a:rPr>
              <a:t>programme</a:t>
            </a:r>
            <a:endParaRPr lang="en-US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pPr marL="342900" indent="-342900">
              <a:buFont typeface="Arial" pitchFamily="2" charset="2"/>
              <a:buChar char="•"/>
            </a:pPr>
            <a:r>
              <a:rPr lang="en-US">
                <a:solidFill>
                  <a:srgbClr val="1F1F3C"/>
                </a:solidFill>
                <a:cs typeface="Arial"/>
              </a:rPr>
              <a:t>Beginning of </a:t>
            </a:r>
            <a:r>
              <a:rPr lang="en-US" err="1">
                <a:solidFill>
                  <a:srgbClr val="1F1F3C"/>
                </a:solidFill>
                <a:cs typeface="Arial"/>
              </a:rPr>
              <a:t>Programme</a:t>
            </a:r>
            <a:r>
              <a:rPr lang="en-US">
                <a:solidFill>
                  <a:srgbClr val="1F1F3C"/>
                </a:solidFill>
                <a:cs typeface="Arial"/>
              </a:rPr>
              <a:t> Diagnostic </a:t>
            </a:r>
            <a:endParaRPr lang="en-US" b="1">
              <a:solidFill>
                <a:srgbClr val="1F1F3C"/>
              </a:solidFill>
              <a:cs typeface="Arial"/>
            </a:endParaRPr>
          </a:p>
          <a:p>
            <a:pPr marL="342900" indent="-342900">
              <a:buFont typeface="Arial" pitchFamily="2" charset="2"/>
              <a:buChar char="•"/>
            </a:pPr>
            <a:endParaRPr lang="en-US" b="1">
              <a:solidFill>
                <a:srgbClr val="1F1F3C"/>
              </a:solidFill>
              <a:highlight>
                <a:srgbClr val="FFFF00"/>
              </a:highlight>
              <a:cs typeface="Arial"/>
            </a:endParaRPr>
          </a:p>
          <a:p>
            <a:pPr marL="342900" indent="-342900">
              <a:buFont typeface="Arial" pitchFamily="2" charset="2"/>
              <a:buChar char="•"/>
            </a:pPr>
            <a:r>
              <a:rPr lang="en-US">
                <a:solidFill>
                  <a:srgbClr val="1F1F3C"/>
                </a:solidFill>
                <a:cs typeface="Arial"/>
              </a:rPr>
              <a:t>End of </a:t>
            </a:r>
            <a:r>
              <a:rPr lang="en-US" err="1">
                <a:solidFill>
                  <a:srgbClr val="1F1F3C"/>
                </a:solidFill>
                <a:cs typeface="Arial"/>
              </a:rPr>
              <a:t>Programme</a:t>
            </a:r>
            <a:r>
              <a:rPr lang="en-US">
                <a:solidFill>
                  <a:srgbClr val="1F1F3C"/>
                </a:solidFill>
                <a:cs typeface="Arial"/>
              </a:rPr>
              <a:t> Diagnostic </a:t>
            </a:r>
            <a:endParaRPr lang="en-US" b="1">
              <a:solidFill>
                <a:srgbClr val="1F1F3C"/>
              </a:solidFill>
              <a:cs typeface="Arial"/>
            </a:endParaRPr>
          </a:p>
          <a:p>
            <a:endParaRPr lang="en-US">
              <a:solidFill>
                <a:srgbClr val="1F1F3C"/>
              </a:solidFill>
              <a:cs typeface="Arial"/>
            </a:endParaRPr>
          </a:p>
          <a:p>
            <a:r>
              <a:rPr lang="en-US">
                <a:solidFill>
                  <a:srgbClr val="1F1F3C"/>
                </a:solidFill>
                <a:cs typeface="Arial"/>
              </a:rPr>
              <a:t>The report is </a:t>
            </a:r>
            <a:r>
              <a:rPr lang="en-US" b="1">
                <a:solidFill>
                  <a:srgbClr val="1F1F3C"/>
                </a:solidFill>
                <a:cs typeface="Arial"/>
              </a:rPr>
              <a:t>not </a:t>
            </a:r>
            <a:r>
              <a:rPr lang="en-US">
                <a:solidFill>
                  <a:srgbClr val="1F1F3C"/>
                </a:solidFill>
                <a:cs typeface="Arial"/>
              </a:rPr>
              <a:t>directly shared with line managers.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D7AC97-6C75-EA62-3D6A-B7D6B23BB054}"/>
              </a:ext>
            </a:extLst>
          </p:cNvPr>
          <p:cNvCxnSpPr/>
          <p:nvPr/>
        </p:nvCxnSpPr>
        <p:spPr>
          <a:xfrm>
            <a:off x="5122921" y="887104"/>
            <a:ext cx="0" cy="53089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07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2" descr="Attendance and engagement&#10;Feedback&#10;Communication&#10;Leader charter">
            <a:extLst>
              <a:ext uri="{FF2B5EF4-FFF2-40B4-BE49-F238E27FC236}">
                <a16:creationId xmlns:a16="http://schemas.microsoft.com/office/drawing/2014/main" id="{4F3087EF-3B94-A238-5A67-D2890397CBAD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695730091"/>
              </p:ext>
            </p:extLst>
          </p:nvPr>
        </p:nvGraphicFramePr>
        <p:xfrm>
          <a:off x="4851594" y="633413"/>
          <a:ext cx="6346821" cy="593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46AECB0-6046-C54D-B949-C04B1EAB45C7}"/>
              </a:ext>
            </a:extLst>
          </p:cNvPr>
          <p:cNvSpPr txBox="1">
            <a:spLocks/>
          </p:cNvSpPr>
          <p:nvPr/>
        </p:nvSpPr>
        <p:spPr>
          <a:xfrm>
            <a:off x="796921" y="728663"/>
            <a:ext cx="4054673" cy="108473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Expectations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72F408-723A-7643-871A-62BA0A268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1209" y="757313"/>
            <a:ext cx="0" cy="532543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FCEBDDE-02FB-9A73-B98E-04717CD54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C3A1578-805C-96F7-C7C4-559C3935A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64" y="5032981"/>
            <a:ext cx="1390782" cy="1403765"/>
          </a:xfrm>
          <a:prstGeom prst="rect">
            <a:avLst/>
          </a:prstGeom>
        </p:spPr>
      </p:pic>
      <p:pic>
        <p:nvPicPr>
          <p:cNvPr id="61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2C264DA9-C40E-AF33-19E8-AC1FA2AA50C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36502" y="2926607"/>
            <a:ext cx="1320380" cy="13442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6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6AECB0-6046-C54D-B949-C04B1EAB45C7}"/>
              </a:ext>
            </a:extLst>
          </p:cNvPr>
          <p:cNvSpPr txBox="1">
            <a:spLocks/>
          </p:cNvSpPr>
          <p:nvPr/>
        </p:nvSpPr>
        <p:spPr>
          <a:xfrm>
            <a:off x="863163" y="757313"/>
            <a:ext cx="4054673" cy="108473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 Black"/>
                <a:ea typeface="+mj-ea"/>
                <a:cs typeface="Arial Black" panose="020B0604020202020204" pitchFamily="34" charset="0"/>
              </a:rPr>
              <a:t>Today’s Session</a:t>
            </a:r>
            <a:endParaRPr kumimoji="0" lang="en-US" sz="3200" b="1" i="0" u="none" strike="noStrike" kern="1200" cap="none" spc="-10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 Black" panose="020B0604020202020204" pitchFamily="34" charset="0"/>
              <a:ea typeface="+mj-ea"/>
              <a:cs typeface="Arial Black" panose="020B0604020202020204" pitchFamily="34" charset="0"/>
            </a:endParaRP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B375D8A-2209-F344-957C-BF544A8AACC4}"/>
              </a:ext>
            </a:extLst>
          </p:cNvPr>
          <p:cNvSpPr txBox="1">
            <a:spLocks/>
          </p:cNvSpPr>
          <p:nvPr/>
        </p:nvSpPr>
        <p:spPr>
          <a:xfrm>
            <a:off x="3542708" y="2531327"/>
            <a:ext cx="8156948" cy="37653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kern="1200" spc="-1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7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449580" marR="0" lvl="0" indent="-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0F"/>
              </a:buClr>
              <a:buSzTx/>
              <a:buFont typeface="STIXGeneral-Regular" pitchFamily="2" charset="2"/>
              <a:buChar char="⏤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3BC88D-F6BF-0641-B405-80BDB4132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82426" y="2531327"/>
            <a:ext cx="0" cy="35514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CEB10F9-053E-55F4-59A4-CFA20EDE1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9EA31-1DC7-C0FD-AE8F-F9BB5FF6E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3431" y="2768372"/>
            <a:ext cx="2246903" cy="224690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A04BB8-0DBE-9CEA-9C6A-3324301AAD2C}"/>
              </a:ext>
            </a:extLst>
          </p:cNvPr>
          <p:cNvSpPr txBox="1">
            <a:spLocks/>
          </p:cNvSpPr>
          <p:nvPr/>
        </p:nvSpPr>
        <p:spPr>
          <a:xfrm>
            <a:off x="3627579" y="1729284"/>
            <a:ext cx="7701258" cy="4693032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396000" indent="-39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56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605" indent="-395605"/>
            <a:endParaRPr lang="en-US">
              <a:solidFill>
                <a:schemeClr val="accent2"/>
              </a:solidFill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1F3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5605" indent="-395605"/>
            <a:r>
              <a:rPr lang="en-US">
                <a:solidFill>
                  <a:srgbClr val="1F1F3C"/>
                </a:solidFill>
                <a:ea typeface="+mn-lt"/>
                <a:cs typeface="+mn-lt"/>
              </a:rPr>
              <a:t>Who is Frontline and what is the Pathways </a:t>
            </a:r>
            <a:r>
              <a:rPr lang="en-US" err="1">
                <a:solidFill>
                  <a:srgbClr val="1F1F3C"/>
                </a:solidFill>
                <a:ea typeface="+mn-lt"/>
                <a:cs typeface="+mn-lt"/>
              </a:rPr>
              <a:t>programme</a:t>
            </a:r>
            <a:r>
              <a:rPr lang="en-US">
                <a:solidFill>
                  <a:srgbClr val="1F1F3C"/>
                </a:solidFill>
                <a:ea typeface="+mn-lt"/>
                <a:cs typeface="+mn-lt"/>
              </a:rPr>
              <a:t>?</a:t>
            </a:r>
            <a:endParaRPr lang="en-US">
              <a:ea typeface="+mn-lt"/>
              <a:cs typeface="+mn-lt"/>
            </a:endParaRPr>
          </a:p>
          <a:p>
            <a:pPr marL="395605" indent="-395605"/>
            <a:r>
              <a:rPr lang="en-US">
                <a:solidFill>
                  <a:srgbClr val="1F1F3C"/>
                </a:solidFill>
                <a:cs typeface="Arial"/>
              </a:rPr>
              <a:t>Who are the Pathway 3 leaders?</a:t>
            </a:r>
          </a:p>
          <a:p>
            <a:pPr marL="395605" indent="-395605"/>
            <a:r>
              <a:rPr lang="en-US">
                <a:solidFill>
                  <a:srgbClr val="1F1F3C"/>
                </a:solidFill>
                <a:cs typeface="Arial"/>
              </a:rPr>
              <a:t>Pathways </a:t>
            </a:r>
            <a:r>
              <a:rPr lang="en-US" err="1">
                <a:solidFill>
                  <a:srgbClr val="1F1F3C"/>
                </a:solidFill>
                <a:cs typeface="Arial"/>
              </a:rPr>
              <a:t>programme</a:t>
            </a:r>
            <a:r>
              <a:rPr lang="en-US">
                <a:solidFill>
                  <a:srgbClr val="1F1F3C"/>
                </a:solidFill>
                <a:cs typeface="Arial"/>
              </a:rPr>
              <a:t> overview</a:t>
            </a:r>
          </a:p>
          <a:p>
            <a:pPr marL="395605" indent="-395605"/>
            <a:r>
              <a:rPr lang="en-US">
                <a:solidFill>
                  <a:srgbClr val="1F1F3C"/>
                </a:solidFill>
                <a:cs typeface="Arial"/>
              </a:rPr>
              <a:t>Programme activity: </a:t>
            </a:r>
          </a:p>
          <a:p>
            <a:pPr marL="755605" lvl="1" indent="-395605">
              <a:buClr>
                <a:schemeClr val="accent3"/>
              </a:buClr>
            </a:pPr>
            <a:r>
              <a:rPr lang="en-US">
                <a:solidFill>
                  <a:srgbClr val="1F1F3C"/>
                </a:solidFill>
                <a:cs typeface="Arial"/>
              </a:rPr>
              <a:t>Residential</a:t>
            </a:r>
          </a:p>
          <a:p>
            <a:pPr marL="755605" lvl="1" indent="-395605">
              <a:buClr>
                <a:schemeClr val="accent3"/>
              </a:buClr>
            </a:pPr>
            <a:r>
              <a:rPr lang="en-US">
                <a:solidFill>
                  <a:srgbClr val="1F1F3C"/>
                </a:solidFill>
                <a:cs typeface="Arial"/>
              </a:rPr>
              <a:t>Coaching</a:t>
            </a:r>
          </a:p>
          <a:p>
            <a:pPr marL="755605" lvl="1" indent="-395605">
              <a:buClr>
                <a:schemeClr val="accent3"/>
              </a:buClr>
            </a:pPr>
            <a:r>
              <a:rPr lang="en-US">
                <a:solidFill>
                  <a:srgbClr val="1F1F3C"/>
                </a:solidFill>
                <a:cs typeface="Arial"/>
              </a:rPr>
              <a:t>Diagnostics</a:t>
            </a:r>
          </a:p>
          <a:p>
            <a:pPr marL="755605" lvl="1" indent="-395605">
              <a:buClr>
                <a:schemeClr val="accent3"/>
              </a:buClr>
            </a:pPr>
            <a:r>
              <a:rPr lang="en-US">
                <a:solidFill>
                  <a:srgbClr val="1F1F3C"/>
                </a:solidFill>
                <a:cs typeface="Arial"/>
              </a:rPr>
              <a:t>Experiential visits</a:t>
            </a:r>
          </a:p>
          <a:p>
            <a:pPr marL="755605" lvl="1" indent="-395605">
              <a:buClr>
                <a:schemeClr val="accent3"/>
              </a:buClr>
            </a:pPr>
            <a:r>
              <a:rPr lang="en-US">
                <a:solidFill>
                  <a:srgbClr val="1F1F3C"/>
                </a:solidFill>
                <a:cs typeface="Arial"/>
              </a:rPr>
              <a:t>Development goals</a:t>
            </a:r>
          </a:p>
          <a:p>
            <a:pPr marL="395605" indent="-395605"/>
            <a:r>
              <a:rPr lang="en-US">
                <a:solidFill>
                  <a:srgbClr val="1F1F3C"/>
                </a:solidFill>
                <a:cs typeface="Arial"/>
              </a:rPr>
              <a:t>Expectations </a:t>
            </a:r>
          </a:p>
          <a:p>
            <a:pPr marL="395605" indent="-395605"/>
            <a:r>
              <a:rPr lang="en-US">
                <a:solidFill>
                  <a:srgbClr val="1F1F3C"/>
                </a:solidFill>
                <a:cs typeface="Arial"/>
              </a:rPr>
              <a:t>Q&amp;A</a:t>
            </a:r>
          </a:p>
          <a:p>
            <a:pPr marL="395605" indent="-395605"/>
            <a:endParaRPr lang="en-US">
              <a:solidFill>
                <a:srgbClr val="1F1F3C"/>
              </a:solidFill>
              <a:cs typeface="Arial"/>
            </a:endParaRPr>
          </a:p>
          <a:p>
            <a:pPr marL="342900" indent="-342900">
              <a:buFont typeface="Arial" pitchFamily="2" charset="2"/>
              <a:buChar char="•"/>
            </a:pPr>
            <a:endParaRPr lang="en-US">
              <a:solidFill>
                <a:srgbClr val="1F1F3C"/>
              </a:solidFill>
              <a:cs typeface="Arial"/>
            </a:endParaRPr>
          </a:p>
          <a:p>
            <a:pPr marL="395605" indent="-395605"/>
            <a:endParaRPr lang="en-US">
              <a:solidFill>
                <a:srgbClr val="1F1F3C"/>
              </a:solidFill>
              <a:cs typeface="Arial"/>
            </a:endParaRPr>
          </a:p>
          <a:p>
            <a:pPr marL="395605" indent="-395605"/>
            <a:endParaRPr lang="en-US">
              <a:solidFill>
                <a:srgbClr val="1F1F3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957D-803D-4D84-5F8C-BA271C42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Online Helpdesk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2F219-1B59-25A4-87A6-244AE42B1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0656" y="997459"/>
            <a:ext cx="7823200" cy="3911600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cs typeface="Arial"/>
              </a:rPr>
              <a:t>For </a:t>
            </a:r>
            <a:r>
              <a:rPr lang="en-GB">
                <a:cs typeface="Arial"/>
              </a:rPr>
              <a:t>queries </a:t>
            </a:r>
            <a:r>
              <a:rPr lang="en-GB" sz="2400">
                <a:cs typeface="Arial"/>
              </a:rPr>
              <a:t>or</a:t>
            </a:r>
            <a:r>
              <a:rPr lang="en-GB">
                <a:cs typeface="Arial"/>
              </a:rPr>
              <a:t> issues</a:t>
            </a:r>
            <a:r>
              <a:rPr lang="en-GB" sz="2400">
                <a:cs typeface="Arial"/>
              </a:rPr>
              <a:t> either </a:t>
            </a:r>
            <a:r>
              <a:rPr lang="en-GB" sz="2400" b="1">
                <a:cs typeface="Arial"/>
              </a:rPr>
              <a:t>before or during the programme </a:t>
            </a:r>
            <a:r>
              <a:rPr lang="en-GB" sz="2400">
                <a:cs typeface="Arial"/>
              </a:rPr>
              <a:t>you would like to pass on to the team, please</a:t>
            </a:r>
            <a:r>
              <a:rPr lang="en-GB">
                <a:cs typeface="Arial"/>
              </a:rPr>
              <a:t> submit via our online helpdesk.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F1F3D"/>
                </a:solidFill>
                <a:cs typeface="Arial"/>
              </a:rPr>
              <a:t>You can also access this via the</a:t>
            </a:r>
            <a:r>
              <a:rPr lang="en-GB" sz="2400">
                <a:solidFill>
                  <a:srgbClr val="1F1F3D"/>
                </a:solidFill>
                <a:cs typeface="Arial"/>
              </a:rPr>
              <a:t> ‘Contact us’ </a:t>
            </a:r>
            <a:r>
              <a:rPr lang="en-GB">
                <a:solidFill>
                  <a:srgbClr val="1F1F3D"/>
                </a:solidFill>
                <a:cs typeface="Arial"/>
              </a:rPr>
              <a:t>link in</a:t>
            </a:r>
            <a:r>
              <a:rPr lang="en-GB" sz="2400">
                <a:solidFill>
                  <a:srgbClr val="1F1F3D"/>
                </a:solidFill>
                <a:cs typeface="Arial"/>
              </a:rPr>
              <a:t> your welcome email</a:t>
            </a:r>
            <a:r>
              <a:rPr lang="en-GB">
                <a:solidFill>
                  <a:srgbClr val="1F1F3D"/>
                </a:solidFill>
                <a:cs typeface="Arial"/>
              </a:rPr>
              <a:t>.</a:t>
            </a:r>
            <a:endParaRPr lang="en-GB">
              <a:cs typeface="Arial"/>
            </a:endParaRPr>
          </a:p>
        </p:txBody>
      </p:sp>
      <p:pic>
        <p:nvPicPr>
          <p:cNvPr id="4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1C7044-DE00-DAD2-EBDF-6475AA329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" t="9736" r="2329" b="6054"/>
          <a:stretch/>
        </p:blipFill>
        <p:spPr>
          <a:xfrm>
            <a:off x="4185112" y="3429000"/>
            <a:ext cx="6289964" cy="2977192"/>
          </a:xfrm>
          <a:prstGeom prst="rect">
            <a:avLst/>
          </a:prstGeom>
          <a:ln>
            <a:solidFill>
              <a:srgbClr val="1F1F3D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730899C-AB8C-157F-71A8-F5D6AD982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7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8" descr="Thought outline">
            <a:extLst>
              <a:ext uri="{FF2B5EF4-FFF2-40B4-BE49-F238E27FC236}">
                <a16:creationId xmlns:a16="http://schemas.microsoft.com/office/drawing/2014/main" id="{198D2945-EF33-3B1E-9A3A-CDB755DE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606" y="2679150"/>
            <a:ext cx="2592128" cy="25569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4A29D-D063-6C20-FEBF-353671CBF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0457" y="2344945"/>
            <a:ext cx="7823200" cy="3911600"/>
          </a:xfrm>
        </p:spPr>
        <p:txBody>
          <a:bodyPr vert="horz" lIns="0" tIns="0" rIns="0" bIns="0" rtlCol="0" anchor="t">
            <a:normAutofit/>
          </a:bodyPr>
          <a:lstStyle/>
          <a:p>
            <a:pPr marL="914400" lvl="1" indent="-457200">
              <a:lnSpc>
                <a:spcPct val="105000"/>
              </a:lnSpc>
              <a:buChar char="•"/>
            </a:pPr>
            <a:r>
              <a:rPr lang="en-GB" sz="2000">
                <a:latin typeface="Arial"/>
                <a:ea typeface="Times New Roman" panose="02020603050405020304" pitchFamily="18" charset="0"/>
                <a:cs typeface="Calibri"/>
              </a:rPr>
              <a:t>Ensuring they have the protected time for the programme requirements </a:t>
            </a:r>
            <a:endParaRPr lang="en-US" sz="2000"/>
          </a:p>
          <a:p>
            <a:pPr marL="914400" lvl="1" indent="-4572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ea typeface="Times New Roman" panose="02020603050405020304" pitchFamily="18" charset="0"/>
                <a:cs typeface="Calibri"/>
              </a:rPr>
              <a:t>Enabling them to have the behaviours to maximise their learning from the programme opportunities</a:t>
            </a:r>
          </a:p>
          <a:p>
            <a:pPr marL="914400" lvl="1" indent="-4572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ea typeface="Times New Roman" panose="02020603050405020304" pitchFamily="18" charset="0"/>
                <a:cs typeface="Calibri"/>
              </a:rPr>
              <a:t>Working with them to identify opportunities to help them reach their development goals </a:t>
            </a:r>
          </a:p>
          <a:p>
            <a:pPr marL="914400" lvl="1" indent="-4572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ea typeface="Times New Roman" panose="02020603050405020304" pitchFamily="18" charset="0"/>
                <a:cs typeface="Calibri"/>
              </a:rPr>
              <a:t>Completing the leadership diagnostics</a:t>
            </a:r>
            <a:endParaRPr lang="en-GB" sz="2000">
              <a:effectLst/>
              <a:latin typeface="Arial"/>
              <a:ea typeface="Times New Roman" panose="02020603050405020304" pitchFamily="18" charset="0"/>
              <a:cs typeface="Calibri"/>
            </a:endParaRPr>
          </a:p>
          <a:p>
            <a:pPr marL="914400" lvl="1" indent="-457200">
              <a:lnSpc>
                <a:spcPct val="105000"/>
              </a:lnSpc>
              <a:buChar char="•"/>
            </a:pPr>
            <a:r>
              <a:rPr lang="en-GB" sz="2000">
                <a:latin typeface="Arial"/>
                <a:ea typeface="Times New Roman" panose="02020603050405020304" pitchFamily="18" charset="0"/>
                <a:cs typeface="Calibri"/>
              </a:rPr>
              <a:t>Contributing to the coaching triads</a:t>
            </a:r>
            <a:endParaRPr lang="en-GB" sz="2000">
              <a:effectLst/>
              <a:latin typeface="Arial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5000"/>
              </a:lnSpc>
              <a:buChar char="•"/>
            </a:pPr>
            <a:endParaRPr lang="en-GB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cs typeface="Arial" panose="020B0604020202020204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807D9A2-923F-48C1-B0AC-0D6ACF18F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5439A-4220-A990-0C9C-F6B725F9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63" y="757313"/>
            <a:ext cx="8534044" cy="108473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Arial Black"/>
                <a:cs typeface="Arial"/>
              </a:rPr>
              <a:t>How can you support your Leaders to get the most out of the </a:t>
            </a:r>
            <a:r>
              <a:rPr lang="en-US" err="1">
                <a:latin typeface="Arial Black"/>
                <a:cs typeface="Arial"/>
              </a:rPr>
              <a:t>programme</a:t>
            </a:r>
            <a:r>
              <a:rPr lang="en-US">
                <a:latin typeface="Arial Black"/>
                <a:ea typeface="Calibri"/>
                <a:cs typeface="Calibri"/>
              </a:rPr>
              <a:t>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1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E6A41C-83AA-E741-8C45-070E29CC8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237" y="2812323"/>
            <a:ext cx="6958186" cy="2007016"/>
          </a:xfrm>
        </p:spPr>
        <p:txBody>
          <a:bodyPr/>
          <a:lstStyle/>
          <a:p>
            <a:r>
              <a:rPr lang="en-US" sz="5400" spc="-200">
                <a:solidFill>
                  <a:srgbClr val="1F1F3D"/>
                </a:solidFill>
              </a:rPr>
              <a:t>Questions</a:t>
            </a:r>
            <a:endParaRPr lang="en-US" sz="4200" spc="-200">
              <a:solidFill>
                <a:srgbClr val="1F1F3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78285-E568-E24B-ADA1-DBB5FE50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96" y="308392"/>
            <a:ext cx="3417518" cy="170558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783950-D4A6-0649-AF44-070B075ADC14}"/>
              </a:ext>
            </a:extLst>
          </p:cNvPr>
          <p:cNvSpPr txBox="1">
            <a:spLocks/>
          </p:cNvSpPr>
          <p:nvPr/>
        </p:nvSpPr>
        <p:spPr>
          <a:xfrm>
            <a:off x="1140191" y="4348813"/>
            <a:ext cx="6774616" cy="2007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200" b="1" i="0" kern="1200" spc="-3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endParaRPr lang="en-US" sz="7200">
              <a:solidFill>
                <a:schemeClr val="bg2"/>
              </a:solidFill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9211CB-2615-371C-46D1-9753AE2F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1" y="2162701"/>
            <a:ext cx="902994" cy="1962000"/>
          </a:xfrm>
          <a:prstGeom prst="rect">
            <a:avLst/>
          </a:prstGeom>
        </p:spPr>
      </p:pic>
      <p:pic>
        <p:nvPicPr>
          <p:cNvPr id="6" name="Picture 8" descr="Logo&#10;&#10;Description automatically generated">
            <a:extLst>
              <a:ext uri="{FF2B5EF4-FFF2-40B4-BE49-F238E27FC236}">
                <a16:creationId xmlns:a16="http://schemas.microsoft.com/office/drawing/2014/main" id="{04680861-76AF-4A36-F686-252ED73C2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75" y="4961628"/>
            <a:ext cx="672861" cy="672861"/>
          </a:xfrm>
          <a:prstGeom prst="rect">
            <a:avLst/>
          </a:prstGeom>
        </p:spPr>
      </p:pic>
      <p:pic>
        <p:nvPicPr>
          <p:cNvPr id="9" name="Picture 12" descr="Icon&#10;&#10;Description automatically generated">
            <a:extLst>
              <a:ext uri="{FF2B5EF4-FFF2-40B4-BE49-F238E27FC236}">
                <a16:creationId xmlns:a16="http://schemas.microsoft.com/office/drawing/2014/main" id="{0EB36A67-4E77-AF27-5AD4-248CD2A96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5" y="5738004"/>
            <a:ext cx="672861" cy="672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DD385A-4053-57DD-BB98-89643A6CF8E9}"/>
              </a:ext>
            </a:extLst>
          </p:cNvPr>
          <p:cNvSpPr txBox="1"/>
          <p:nvPr/>
        </p:nvSpPr>
        <p:spPr>
          <a:xfrm>
            <a:off x="1373698" y="5289865"/>
            <a:ext cx="555171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cs typeface="Arial"/>
              </a:rPr>
              <a:t>@PathwaysSW</a:t>
            </a:r>
          </a:p>
          <a:p>
            <a:endParaRPr lang="en-US" sz="2000">
              <a:cs typeface="Arial"/>
            </a:endParaRPr>
          </a:p>
          <a:p>
            <a:r>
              <a:rPr lang="en-US" sz="2000">
                <a:cs typeface="Arial"/>
              </a:rPr>
              <a:t>Pathways </a:t>
            </a:r>
            <a:r>
              <a:rPr lang="en-US" sz="2000" err="1">
                <a:cs typeface="Arial"/>
              </a:rPr>
              <a:t>programme</a:t>
            </a:r>
            <a:endParaRPr lang="en-US" sz="2000">
              <a:cs typeface="Arial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C1D1F21-76E1-7017-0CF1-CE914A6F1A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97032" y="2162701"/>
            <a:ext cx="2868731" cy="28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4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6AECB0-6046-C54D-B949-C04B1EAB45C7}"/>
              </a:ext>
            </a:extLst>
          </p:cNvPr>
          <p:cNvSpPr txBox="1">
            <a:spLocks/>
          </p:cNvSpPr>
          <p:nvPr/>
        </p:nvSpPr>
        <p:spPr>
          <a:xfrm>
            <a:off x="872127" y="757313"/>
            <a:ext cx="5722109" cy="108473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Arial Black"/>
              </a:rPr>
              <a:t>Frontline – who are we?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B375D8A-2209-F344-957C-BF544A8AACC4}"/>
              </a:ext>
            </a:extLst>
          </p:cNvPr>
          <p:cNvSpPr txBox="1">
            <a:spLocks/>
          </p:cNvSpPr>
          <p:nvPr/>
        </p:nvSpPr>
        <p:spPr>
          <a:xfrm>
            <a:off x="3542708" y="2531327"/>
            <a:ext cx="7653089" cy="2229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kern="1200" spc="-1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2400" b="0">
              <a:solidFill>
                <a:srgbClr val="1F1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3BC88D-F6BF-0641-B405-80BDB4132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18920" y="2316174"/>
            <a:ext cx="0" cy="35514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3E562EB-76F9-3756-F2A4-4A1997F8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980A6-9F95-9C99-76CF-C701FB7ACD4A}"/>
              </a:ext>
            </a:extLst>
          </p:cNvPr>
          <p:cNvSpPr txBox="1"/>
          <p:nvPr/>
        </p:nvSpPr>
        <p:spPr>
          <a:xfrm>
            <a:off x="4262512" y="2940997"/>
            <a:ext cx="846863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0">
                <a:solidFill>
                  <a:srgbClr val="1F1F3D"/>
                </a:solidFill>
                <a:latin typeface="Arial"/>
                <a:cs typeface="Arial"/>
              </a:rPr>
              <a:t>Frontline is a social work charity working to ensure</a:t>
            </a:r>
          </a:p>
          <a:p>
            <a:r>
              <a:rPr lang="en-GB" sz="2400" b="0">
                <a:solidFill>
                  <a:srgbClr val="1F1F3D"/>
                </a:solidFill>
                <a:latin typeface="Arial"/>
                <a:cs typeface="Arial"/>
              </a:rPr>
              <a:t>that all children in England have a </a:t>
            </a:r>
            <a:r>
              <a:rPr lang="en-GB" sz="2400" b="1">
                <a:solidFill>
                  <a:srgbClr val="1F1F3D"/>
                </a:solidFill>
                <a:latin typeface="Arial"/>
                <a:cs typeface="Arial"/>
              </a:rPr>
              <a:t>safe and stable</a:t>
            </a:r>
          </a:p>
          <a:p>
            <a:r>
              <a:rPr lang="en-GB" sz="2400" b="1">
                <a:solidFill>
                  <a:srgbClr val="1F1F3D"/>
                </a:solidFill>
                <a:latin typeface="Arial"/>
                <a:cs typeface="Arial"/>
              </a:rPr>
              <a:t>home</a:t>
            </a:r>
            <a:r>
              <a:rPr lang="en-GB" sz="2400" b="0">
                <a:solidFill>
                  <a:srgbClr val="1F1F3D"/>
                </a:solidFill>
                <a:latin typeface="Arial"/>
                <a:cs typeface="Arial"/>
              </a:rPr>
              <a:t>, and that their life chances </a:t>
            </a:r>
            <a:r>
              <a:rPr lang="en-GB" sz="2400" b="1">
                <a:solidFill>
                  <a:srgbClr val="1F1F3D"/>
                </a:solidFill>
                <a:latin typeface="Arial"/>
                <a:cs typeface="Arial"/>
              </a:rPr>
              <a:t>are not limited</a:t>
            </a:r>
            <a:r>
              <a:rPr lang="en-GB" sz="2400" b="0">
                <a:solidFill>
                  <a:srgbClr val="1F1F3D"/>
                </a:solidFill>
                <a:latin typeface="Arial"/>
                <a:cs typeface="Arial"/>
              </a:rPr>
              <a:t> by</a:t>
            </a:r>
          </a:p>
          <a:p>
            <a:r>
              <a:rPr lang="en-GB" sz="2400" b="0">
                <a:solidFill>
                  <a:srgbClr val="1F1F3D"/>
                </a:solidFill>
                <a:latin typeface="Arial"/>
                <a:cs typeface="Arial"/>
              </a:rPr>
              <a:t>their social or family circumstance.</a:t>
            </a:r>
          </a:p>
          <a:p>
            <a:endParaRPr lang="en-GB" sz="2400" b="0">
              <a:solidFill>
                <a:srgbClr val="1F1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0">
              <a:solidFill>
                <a:srgbClr val="1F1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90ED711-1FF8-2ACF-5BAE-D20BC71F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73" y="2936064"/>
            <a:ext cx="3542370" cy="23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8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B375D8A-2209-F344-957C-BF544A8AACC4}"/>
              </a:ext>
            </a:extLst>
          </p:cNvPr>
          <p:cNvSpPr txBox="1">
            <a:spLocks/>
          </p:cNvSpPr>
          <p:nvPr/>
        </p:nvSpPr>
        <p:spPr>
          <a:xfrm>
            <a:off x="3542708" y="2531327"/>
            <a:ext cx="7653089" cy="2229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3200" b="1" i="0" kern="1200" spc="-1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88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44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TIXGeneral-Regular" pitchFamily="2" charset="2"/>
              <a:buChar char="⏤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2400" b="0">
              <a:solidFill>
                <a:srgbClr val="1F1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3BC88D-F6BF-0641-B405-80BDB4132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54779" y="2459609"/>
            <a:ext cx="0" cy="355142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3E562EB-76F9-3756-F2A4-4A1997F8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980A6-9F95-9C99-76CF-C701FB7ACD4A}"/>
              </a:ext>
            </a:extLst>
          </p:cNvPr>
          <p:cNvSpPr txBox="1"/>
          <p:nvPr/>
        </p:nvSpPr>
        <p:spPr>
          <a:xfrm>
            <a:off x="4264665" y="2059145"/>
            <a:ext cx="7930755" cy="44812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The Social Work Leadership Pathways programme </a:t>
            </a:r>
            <a:r>
              <a:rPr lang="en-GB" sz="2200" b="0">
                <a:solidFill>
                  <a:srgbClr val="1F1F3D"/>
                </a:solidFill>
                <a:latin typeface="Arial"/>
                <a:cs typeface="Arial"/>
              </a:rPr>
              <a:t>is a</a:t>
            </a:r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 national practice leadership development programme for </a:t>
            </a:r>
            <a:r>
              <a:rPr lang="en-GB" sz="2200" b="0">
                <a:solidFill>
                  <a:srgbClr val="1F1F3D"/>
                </a:solidFill>
                <a:latin typeface="Arial"/>
                <a:cs typeface="Arial"/>
              </a:rPr>
              <a:t>social </a:t>
            </a:r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workers.</a:t>
            </a:r>
            <a:endParaRPr lang="en-US" sz="2200" b="0">
              <a:ea typeface="+mn-lt"/>
              <a:cs typeface="+mn-lt"/>
            </a:endParaRPr>
          </a:p>
          <a:p>
            <a:endParaRPr lang="en-GB" sz="2200" b="0">
              <a:solidFill>
                <a:srgbClr val="1F1F3D"/>
              </a:solidFill>
              <a:ea typeface="+mn-lt"/>
              <a:cs typeface="+mn-lt"/>
            </a:endParaRPr>
          </a:p>
          <a:p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The Pathways programme is delivered by Frontline in partnership with:</a:t>
            </a: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What Works for Children's Social Care</a:t>
            </a:r>
            <a:endParaRPr lang="en-GB" sz="22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North Yorkshire County Council </a:t>
            </a:r>
            <a:endParaRPr lang="en-GB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GB" sz="2200">
              <a:solidFill>
                <a:srgbClr val="1F1F3D"/>
              </a:solidFill>
              <a:latin typeface="Arial"/>
              <a:cs typeface="Arial"/>
            </a:endParaRPr>
          </a:p>
          <a:p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In association with:</a:t>
            </a:r>
            <a:endParaRPr lang="en-GB" sz="22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200">
                <a:solidFill>
                  <a:srgbClr val="1F1F3D"/>
                </a:solidFill>
                <a:latin typeface="Arial"/>
                <a:cs typeface="Arial"/>
              </a:rPr>
              <a:t> Hertfordshire County Council</a:t>
            </a:r>
            <a:endParaRPr lang="en-GB" sz="2200">
              <a:cs typeface="Arial"/>
            </a:endParaRPr>
          </a:p>
          <a:p>
            <a:pPr>
              <a:lnSpc>
                <a:spcPct val="90000"/>
              </a:lnSpc>
            </a:pPr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GB" sz="2400">
              <a:solidFill>
                <a:srgbClr val="1F1F3D"/>
              </a:solidFill>
              <a:latin typeface="Arial"/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2510410-D4AD-45AD-BAFB-1007672B2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3" y="2936297"/>
            <a:ext cx="3478305" cy="229425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1F7DAD-782D-098C-E2DD-057E41998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4623" y="762000"/>
            <a:ext cx="3705070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ACDEB2-EE12-C7BC-0047-C0D929BF0112}"/>
              </a:ext>
            </a:extLst>
          </p:cNvPr>
          <p:cNvSpPr txBox="1"/>
          <p:nvPr/>
        </p:nvSpPr>
        <p:spPr>
          <a:xfrm>
            <a:off x="5237592" y="2139139"/>
            <a:ext cx="69544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Specialised coaching matching where requested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Accessibility calls ahead of residentials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Pastoral support at residentials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Quiet room at residentials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Charter commitment by all leaders, facilitators, staff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Incident response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DE3853A-4D7F-099C-C28F-F57B40A2C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DC46CF-8F39-9A01-7E54-F18D8330E8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163" y="757313"/>
            <a:ext cx="4054673" cy="1084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Diversity and Inclusion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C5CE7-4456-6A33-981F-D641EA4A3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30" y="2497485"/>
            <a:ext cx="4168480" cy="2775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79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ACDEB2-EE12-C7BC-0047-C0D929BF0112}"/>
              </a:ext>
            </a:extLst>
          </p:cNvPr>
          <p:cNvSpPr txBox="1"/>
          <p:nvPr/>
        </p:nvSpPr>
        <p:spPr>
          <a:xfrm>
            <a:off x="649695" y="2377285"/>
            <a:ext cx="5769075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2800">
                <a:solidFill>
                  <a:srgbClr val="1F1F3C"/>
                </a:solidFill>
                <a:latin typeface="Segoe UI"/>
                <a:cs typeface="Segoe UI"/>
              </a:rPr>
              <a:t>95 Heads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/>
                <a:cs typeface="Segoe UI"/>
              </a:rPr>
              <a:t> of </a:t>
            </a:r>
            <a:r>
              <a:rPr lang="en-GB" sz="2800">
                <a:solidFill>
                  <a:srgbClr val="1F1F3C"/>
                </a:solidFill>
                <a:latin typeface="Segoe UI"/>
                <a:cs typeface="Segoe UI"/>
              </a:rPr>
              <a:t>Service &amp; Service</a:t>
            </a:r>
            <a:endParaRPr lang="en-GB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>
              <a:defRPr/>
            </a:pPr>
            <a:endParaRPr lang="en-GB" sz="2800">
              <a:solidFill>
                <a:srgbClr val="1F1F3C"/>
              </a:solidFill>
              <a:latin typeface="Segoe UI"/>
              <a:cs typeface="Segoe UI"/>
            </a:endParaRPr>
          </a:p>
          <a:p>
            <a:pPr>
              <a:defRPr/>
            </a:pPr>
            <a:r>
              <a:rPr lang="en-GB" sz="2800">
                <a:solidFill>
                  <a:srgbClr val="1F1F3C"/>
                </a:solidFill>
                <a:latin typeface="Segoe UI"/>
                <a:cs typeface="Segoe UI"/>
              </a:rPr>
              <a:t>Manager, aspirant team manager</a:t>
            </a:r>
            <a:endParaRPr lang="en-GB"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>
                <a:solidFill>
                  <a:srgbClr val="1F1F3C"/>
                </a:solidFill>
                <a:latin typeface="Segoe UI"/>
                <a:cs typeface="Segoe UI"/>
              </a:rPr>
              <a:t>73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/>
                <a:cs typeface="Segoe UI"/>
              </a:rPr>
              <a:t> local authorities</a:t>
            </a:r>
            <a:endParaRPr lang="en-GB" sz="28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defRPr/>
            </a:pPr>
            <a:endParaRPr lang="en-GB" sz="2800">
              <a:solidFill>
                <a:srgbClr val="1F1F3C"/>
              </a:solidFill>
              <a:latin typeface="Segoe UI"/>
              <a:cs typeface="Segoe U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Segoe UI"/>
                <a:cs typeface="Segoe UI"/>
              </a:rPr>
              <a:t>Mix of aspirant and in-role leaders</a:t>
            </a:r>
            <a:endParaRPr lang="en-GB" sz="32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DE3853A-4D7F-099C-C28F-F57B40A2C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DC46CF-8F39-9A01-7E54-F18D8330E8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163" y="757313"/>
            <a:ext cx="4166037" cy="1084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Who are our Pathway 3 leaders?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138323E7-5929-1226-9422-7311C819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67" y="1842052"/>
            <a:ext cx="4743476" cy="36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46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6DB04F-A401-14BB-4F95-B67158AAB97E}"/>
              </a:ext>
            </a:extLst>
          </p:cNvPr>
          <p:cNvSpPr txBox="1"/>
          <p:nvPr/>
        </p:nvSpPr>
        <p:spPr>
          <a:xfrm>
            <a:off x="2249138" y="996966"/>
            <a:ext cx="1881516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Haringey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Hartlepool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Hertfordshire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Hillingdon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Hull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Islington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Kirklees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Lambeth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Lancashire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Leeds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Leicestershire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Lewisham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Lincolnshire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Liverpool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Luton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Manchester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Merton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Middlesbrough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Newham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Northamptonshire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North Tyneside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North Yorkshire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Oldham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Oxfordshire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Peterborough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CDF06F-9DDF-911E-9CF1-FF181FD853BE}"/>
              </a:ext>
            </a:extLst>
          </p:cNvPr>
          <p:cNvSpPr/>
          <p:nvPr/>
        </p:nvSpPr>
        <p:spPr>
          <a:xfrm>
            <a:off x="10538107" y="2064225"/>
            <a:ext cx="909850" cy="90985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1B88B66-AD8E-E7F8-0728-43D4AFCE0EC7}"/>
              </a:ext>
            </a:extLst>
          </p:cNvPr>
          <p:cNvSpPr txBox="1"/>
          <p:nvPr/>
        </p:nvSpPr>
        <p:spPr>
          <a:xfrm>
            <a:off x="10753058" y="2319095"/>
            <a:ext cx="47994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39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CECAB07C-3761-A3AC-73D7-87393180B55F}"/>
              </a:ext>
            </a:extLst>
          </p:cNvPr>
          <p:cNvSpPr/>
          <p:nvPr/>
        </p:nvSpPr>
        <p:spPr>
          <a:xfrm rot="5400000">
            <a:off x="10042451" y="4917561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A8E900E-76E9-189B-B471-69653DAD090F}"/>
              </a:ext>
            </a:extLst>
          </p:cNvPr>
          <p:cNvSpPr/>
          <p:nvPr/>
        </p:nvSpPr>
        <p:spPr>
          <a:xfrm rot="5400000">
            <a:off x="10092532" y="4991988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E39A2C0-2959-96CD-EA90-CA6EBE1E54CB}"/>
              </a:ext>
            </a:extLst>
          </p:cNvPr>
          <p:cNvSpPr/>
          <p:nvPr/>
        </p:nvSpPr>
        <p:spPr>
          <a:xfrm rot="5400000">
            <a:off x="8350042" y="267135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C24A5F06-FE73-FC21-F2BB-234E2F982F75}"/>
              </a:ext>
            </a:extLst>
          </p:cNvPr>
          <p:cNvSpPr/>
          <p:nvPr/>
        </p:nvSpPr>
        <p:spPr>
          <a:xfrm rot="5400000">
            <a:off x="9863410" y="4755345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50C6B44A-E4C8-05B7-DD14-81A72F1FE333}"/>
              </a:ext>
            </a:extLst>
          </p:cNvPr>
          <p:cNvSpPr/>
          <p:nvPr/>
        </p:nvSpPr>
        <p:spPr>
          <a:xfrm rot="5400000">
            <a:off x="9622406" y="3958777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397EE39-07F0-585C-EB98-3A740491CD65}"/>
              </a:ext>
            </a:extLst>
          </p:cNvPr>
          <p:cNvSpPr/>
          <p:nvPr/>
        </p:nvSpPr>
        <p:spPr>
          <a:xfrm rot="5400000">
            <a:off x="9062784" y="3718096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0F2F41A-7A05-59C9-651B-A45058945096}"/>
              </a:ext>
            </a:extLst>
          </p:cNvPr>
          <p:cNvSpPr/>
          <p:nvPr/>
        </p:nvSpPr>
        <p:spPr>
          <a:xfrm rot="5400000">
            <a:off x="7471444" y="612460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8B4CA77-3E05-4DED-F9BF-8B3C574F4739}"/>
              </a:ext>
            </a:extLst>
          </p:cNvPr>
          <p:cNvSpPr/>
          <p:nvPr/>
        </p:nvSpPr>
        <p:spPr>
          <a:xfrm rot="5400000">
            <a:off x="9679466" y="2345675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4C915B7-9E80-804B-3D50-B2A64D1002F8}"/>
              </a:ext>
            </a:extLst>
          </p:cNvPr>
          <p:cNvSpPr/>
          <p:nvPr/>
        </p:nvSpPr>
        <p:spPr>
          <a:xfrm rot="5400000">
            <a:off x="10192089" y="4428466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049BB1A-AE24-0D6B-9B1E-4E2AC1E85965}"/>
              </a:ext>
            </a:extLst>
          </p:cNvPr>
          <p:cNvSpPr/>
          <p:nvPr/>
        </p:nvSpPr>
        <p:spPr>
          <a:xfrm rot="5400000">
            <a:off x="8664179" y="67970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6FB64FE0-7CCA-D6FA-1F83-154506D955EB}"/>
              </a:ext>
            </a:extLst>
          </p:cNvPr>
          <p:cNvSpPr/>
          <p:nvPr/>
        </p:nvSpPr>
        <p:spPr>
          <a:xfrm rot="5400000">
            <a:off x="9863411" y="452869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6A5871F6-8DB9-FC89-BB3F-7D3A4E3A2F39}"/>
              </a:ext>
            </a:extLst>
          </p:cNvPr>
          <p:cNvSpPr/>
          <p:nvPr/>
        </p:nvSpPr>
        <p:spPr>
          <a:xfrm rot="5400000">
            <a:off x="9574558" y="2373278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C00ED00E-2959-99F9-B01E-68BFC91AF5F5}"/>
              </a:ext>
            </a:extLst>
          </p:cNvPr>
          <p:cNvSpPr/>
          <p:nvPr/>
        </p:nvSpPr>
        <p:spPr>
          <a:xfrm rot="5400000">
            <a:off x="9971797" y="4981991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9603EBAF-0866-070E-0B33-B88D58209B38}"/>
              </a:ext>
            </a:extLst>
          </p:cNvPr>
          <p:cNvSpPr/>
          <p:nvPr/>
        </p:nvSpPr>
        <p:spPr>
          <a:xfrm rot="5400000">
            <a:off x="10042451" y="521527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B3B75C23-E3CE-1115-5480-AAF977BE2443}"/>
              </a:ext>
            </a:extLst>
          </p:cNvPr>
          <p:cNvSpPr/>
          <p:nvPr/>
        </p:nvSpPr>
        <p:spPr>
          <a:xfrm rot="5400000">
            <a:off x="8712025" y="2851802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861A324B-7A04-98CF-0AEE-2080DC859273}"/>
              </a:ext>
            </a:extLst>
          </p:cNvPr>
          <p:cNvSpPr/>
          <p:nvPr/>
        </p:nvSpPr>
        <p:spPr>
          <a:xfrm rot="5400000">
            <a:off x="9898424" y="510654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CE05AA34-53F7-8FF9-770A-15F7277FD4B4}"/>
              </a:ext>
            </a:extLst>
          </p:cNvPr>
          <p:cNvSpPr/>
          <p:nvPr/>
        </p:nvSpPr>
        <p:spPr>
          <a:xfrm rot="5400000">
            <a:off x="8025984" y="234138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AB4CF770-7FA9-9217-E374-D58E635D8BEC}"/>
              </a:ext>
            </a:extLst>
          </p:cNvPr>
          <p:cNvSpPr/>
          <p:nvPr/>
        </p:nvSpPr>
        <p:spPr>
          <a:xfrm rot="5400000">
            <a:off x="9233369" y="3809923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9E15D59-9137-F28A-E832-97126BAAA842}"/>
              </a:ext>
            </a:extLst>
          </p:cNvPr>
          <p:cNvSpPr/>
          <p:nvPr/>
        </p:nvSpPr>
        <p:spPr>
          <a:xfrm rot="5400000">
            <a:off x="9815562" y="515785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F5307C34-2360-8DB1-4F35-AD0B0904046B}"/>
              </a:ext>
            </a:extLst>
          </p:cNvPr>
          <p:cNvSpPr/>
          <p:nvPr/>
        </p:nvSpPr>
        <p:spPr>
          <a:xfrm rot="5400000">
            <a:off x="8009468" y="2784965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A1D795AC-C6D7-6E0A-E05F-0AA336342375}"/>
              </a:ext>
            </a:extLst>
          </p:cNvPr>
          <p:cNvSpPr/>
          <p:nvPr/>
        </p:nvSpPr>
        <p:spPr>
          <a:xfrm rot="5400000">
            <a:off x="8424351" y="2784966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4A8EB479-4CF4-C3E8-3F8A-2B38ACC0D305}"/>
              </a:ext>
            </a:extLst>
          </p:cNvPr>
          <p:cNvSpPr/>
          <p:nvPr/>
        </p:nvSpPr>
        <p:spPr>
          <a:xfrm rot="5400000">
            <a:off x="9081585" y="147858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478EFCEF-7FD9-6D6D-37C4-AAF7EE151660}"/>
              </a:ext>
            </a:extLst>
          </p:cNvPr>
          <p:cNvSpPr/>
          <p:nvPr/>
        </p:nvSpPr>
        <p:spPr>
          <a:xfrm rot="5400000">
            <a:off x="8850250" y="865623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7E3698A0-1DD6-8AEC-BA03-9D8DE4212904}"/>
              </a:ext>
            </a:extLst>
          </p:cNvPr>
          <p:cNvSpPr/>
          <p:nvPr/>
        </p:nvSpPr>
        <p:spPr>
          <a:xfrm rot="5400000">
            <a:off x="8850249" y="564465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D10DDEA9-D190-263A-7080-F7112F0C9E1B}"/>
              </a:ext>
            </a:extLst>
          </p:cNvPr>
          <p:cNvSpPr/>
          <p:nvPr/>
        </p:nvSpPr>
        <p:spPr>
          <a:xfrm rot="5400000">
            <a:off x="8733282" y="2287287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647D3AE3-D9F4-791D-5EB9-1D25CB98CBBD}"/>
              </a:ext>
            </a:extLst>
          </p:cNvPr>
          <p:cNvSpPr/>
          <p:nvPr/>
        </p:nvSpPr>
        <p:spPr>
          <a:xfrm rot="5400000">
            <a:off x="8711371" y="4819223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30A42DE9-E464-4276-ADA3-971B12BC428B}"/>
              </a:ext>
            </a:extLst>
          </p:cNvPr>
          <p:cNvSpPr/>
          <p:nvPr/>
        </p:nvSpPr>
        <p:spPr>
          <a:xfrm rot="5400000">
            <a:off x="9767714" y="515785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2A74504D-C1DF-68BB-763E-027F082D3A97}"/>
              </a:ext>
            </a:extLst>
          </p:cNvPr>
          <p:cNvSpPr/>
          <p:nvPr/>
        </p:nvSpPr>
        <p:spPr>
          <a:xfrm rot="5400000">
            <a:off x="9158477" y="364366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37B042D8-E276-9B80-96AD-432D44645760}"/>
              </a:ext>
            </a:extLst>
          </p:cNvPr>
          <p:cNvSpPr/>
          <p:nvPr/>
        </p:nvSpPr>
        <p:spPr>
          <a:xfrm rot="5400000">
            <a:off x="8471071" y="2673375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E95856A6-3F9B-B4CB-C493-E821E61E36AF}"/>
              </a:ext>
            </a:extLst>
          </p:cNvPr>
          <p:cNvSpPr/>
          <p:nvPr/>
        </p:nvSpPr>
        <p:spPr>
          <a:xfrm rot="5400000">
            <a:off x="9815560" y="499198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FF8592F4-25F4-133B-1F56-03A9ADCBF6B8}"/>
              </a:ext>
            </a:extLst>
          </p:cNvPr>
          <p:cNvSpPr/>
          <p:nvPr/>
        </p:nvSpPr>
        <p:spPr>
          <a:xfrm rot="5400000">
            <a:off x="8637588" y="364366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870EF078-68DF-47D3-7165-5D4843022404}"/>
              </a:ext>
            </a:extLst>
          </p:cNvPr>
          <p:cNvSpPr/>
          <p:nvPr/>
        </p:nvSpPr>
        <p:spPr>
          <a:xfrm rot="5400000">
            <a:off x="8522634" y="2768256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658DBB5B-9EA5-42B6-535D-83CCD874877E}"/>
              </a:ext>
            </a:extLst>
          </p:cNvPr>
          <p:cNvSpPr/>
          <p:nvPr/>
        </p:nvSpPr>
        <p:spPr>
          <a:xfrm rot="5400000">
            <a:off x="9478864" y="500469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BDCDBC57-0253-2609-267B-360F3A4A706D}"/>
              </a:ext>
            </a:extLst>
          </p:cNvPr>
          <p:cNvSpPr/>
          <p:nvPr/>
        </p:nvSpPr>
        <p:spPr>
          <a:xfrm rot="5400000">
            <a:off x="8802401" y="5056419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27D08B64-710E-E1ED-4A8D-1B7EABA9D061}"/>
              </a:ext>
            </a:extLst>
          </p:cNvPr>
          <p:cNvSpPr/>
          <p:nvPr/>
        </p:nvSpPr>
        <p:spPr>
          <a:xfrm rot="5400000">
            <a:off x="8694004" y="264713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Arrow: Pentagon 46">
            <a:extLst>
              <a:ext uri="{FF2B5EF4-FFF2-40B4-BE49-F238E27FC236}">
                <a16:creationId xmlns:a16="http://schemas.microsoft.com/office/drawing/2014/main" id="{A1436863-72AC-A652-9A80-BD7F32E06292}"/>
              </a:ext>
            </a:extLst>
          </p:cNvPr>
          <p:cNvSpPr/>
          <p:nvPr/>
        </p:nvSpPr>
        <p:spPr>
          <a:xfrm rot="5400000">
            <a:off x="8097915" y="3831548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5217409A-0E96-F2D8-903F-4146B0BC7FAB}"/>
              </a:ext>
            </a:extLst>
          </p:cNvPr>
          <p:cNvSpPr/>
          <p:nvPr/>
        </p:nvSpPr>
        <p:spPr>
          <a:xfrm rot="5400000">
            <a:off x="9785291" y="4843134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5252ECAC-1D2D-3601-816B-EEC5C5052BE1}"/>
              </a:ext>
            </a:extLst>
          </p:cNvPr>
          <p:cNvSpPr/>
          <p:nvPr/>
        </p:nvSpPr>
        <p:spPr>
          <a:xfrm rot="5400000">
            <a:off x="9077259" y="4035276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96E6F0AC-6D7B-89D1-8F9E-54C365D1D23A}"/>
              </a:ext>
            </a:extLst>
          </p:cNvPr>
          <p:cNvSpPr/>
          <p:nvPr/>
        </p:nvSpPr>
        <p:spPr>
          <a:xfrm rot="5400000">
            <a:off x="9091250" y="5140843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3C47F142-8468-1D0A-A94F-0C6462BA82A4}"/>
              </a:ext>
            </a:extLst>
          </p:cNvPr>
          <p:cNvSpPr/>
          <p:nvPr/>
        </p:nvSpPr>
        <p:spPr>
          <a:xfrm rot="5400000">
            <a:off x="9158477" y="553245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A99D2337-1D14-4358-F377-4ED2390048B9}"/>
              </a:ext>
            </a:extLst>
          </p:cNvPr>
          <p:cNvSpPr/>
          <p:nvPr/>
        </p:nvSpPr>
        <p:spPr>
          <a:xfrm rot="5400000">
            <a:off x="9501130" y="5179170"/>
            <a:ext cx="148854" cy="9569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00A0BE-5D8B-2042-DF4E-A6E9CE92A0D4}"/>
              </a:ext>
            </a:extLst>
          </p:cNvPr>
          <p:cNvSpPr/>
          <p:nvPr/>
        </p:nvSpPr>
        <p:spPr>
          <a:xfrm>
            <a:off x="6347637" y="3932196"/>
            <a:ext cx="1333969" cy="958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3C5169-88FD-598A-939B-5F08AE70C7E7}"/>
              </a:ext>
            </a:extLst>
          </p:cNvPr>
          <p:cNvSpPr txBox="1">
            <a:spLocks/>
          </p:cNvSpPr>
          <p:nvPr/>
        </p:nvSpPr>
        <p:spPr>
          <a:xfrm>
            <a:off x="650664" y="50242"/>
            <a:ext cx="4149520" cy="10847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0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 Black"/>
                <a:ea typeface="+mj-ea"/>
              </a:rPr>
              <a:t>Meet the cohort (P3)</a:t>
            </a:r>
            <a:endParaRPr kumimoji="0" lang="en-US" sz="2800" b="1" i="0" u="none" strike="noStrike" kern="1200" cap="none" spc="-10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DD4C6F4-ED97-7863-6AEC-0A7FFE0A2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09" y="61952"/>
            <a:ext cx="453817" cy="951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8B356C-EB13-A932-6741-8B83D247C417}"/>
              </a:ext>
            </a:extLst>
          </p:cNvPr>
          <p:cNvSpPr txBox="1"/>
          <p:nvPr/>
        </p:nvSpPr>
        <p:spPr>
          <a:xfrm>
            <a:off x="280637" y="996967"/>
            <a:ext cx="2072016" cy="71096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Achieving for Children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Barnet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Barnsley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Blackburn with Darwen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Blackpool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Bolton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Bracknell Forest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Bradford 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Brent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Bristol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Buckinghamshire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Calderdale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Camden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Cheshire West and Chester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Coventry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Croydon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Darlington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Devon 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Durham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Essex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Gateshead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Greenwich 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Hackney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Hammersmith &amp; Fulham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41B76-6F3D-C319-98BC-C1936A82B524}"/>
              </a:ext>
            </a:extLst>
          </p:cNvPr>
          <p:cNvSpPr txBox="1"/>
          <p:nvPr/>
        </p:nvSpPr>
        <p:spPr>
          <a:xfrm>
            <a:off x="3891065" y="1015108"/>
            <a:ext cx="2398587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Redbridge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Rotherham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Rutland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Salford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Sandwell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Sefton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Sheffield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Somerset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Southwark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Staffordshire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Stockport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Stoke-on-Trent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Surrey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Swindon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Tower Hamlets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Waltham Forest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Wandsworth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Warrington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West Sussex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Wigan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Wirral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Wolverhampton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F1F3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York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3C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4466-A40D-928D-D02E-4A3090F387EB}"/>
              </a:ext>
            </a:extLst>
          </p:cNvPr>
          <p:cNvSpPr txBox="1"/>
          <p:nvPr/>
        </p:nvSpPr>
        <p:spPr>
          <a:xfrm>
            <a:off x="10710119" y="2322480"/>
            <a:ext cx="569796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76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575068E2-8567-81EF-A48B-2ECA34A4F0F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5978920" y="-145752"/>
            <a:ext cx="5514394" cy="7054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D3A17-2D57-2040-58DC-AAC7CA714ABC}"/>
              </a:ext>
            </a:extLst>
          </p:cNvPr>
          <p:cNvSpPr txBox="1"/>
          <p:nvPr/>
        </p:nvSpPr>
        <p:spPr>
          <a:xfrm>
            <a:off x="10707585" y="2345377"/>
            <a:ext cx="524493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FF6700"/>
                </a:solidFill>
                <a:cs typeface="Arial"/>
              </a:rPr>
              <a:t>73</a:t>
            </a:r>
            <a:endParaRPr lang="en-US" sz="2400" b="1">
              <a:solidFill>
                <a:srgbClr val="FF6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34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54052228-F4A2-C323-9031-02843EA5A5E6}"/>
              </a:ext>
            </a:extLst>
          </p:cNvPr>
          <p:cNvSpPr txBox="1"/>
          <p:nvPr/>
        </p:nvSpPr>
        <p:spPr>
          <a:xfrm>
            <a:off x="9797580" y="4626672"/>
            <a:ext cx="183367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Female – 76%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Male – 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workforce data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87% female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3FBE47-7132-C1CA-BCF5-85A55E8DF96F}"/>
              </a:ext>
            </a:extLst>
          </p:cNvPr>
          <p:cNvGrpSpPr/>
          <p:nvPr/>
        </p:nvGrpSpPr>
        <p:grpSpPr>
          <a:xfrm>
            <a:off x="6307382" y="4020649"/>
            <a:ext cx="3754406" cy="2383456"/>
            <a:chOff x="5597711" y="4125496"/>
            <a:chExt cx="3754406" cy="23834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CC67EF-B5E5-8FAA-3DC8-F2647159E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t="16135" b="8237"/>
            <a:stretch/>
          </p:blipFill>
          <p:spPr>
            <a:xfrm>
              <a:off x="5597711" y="4595955"/>
              <a:ext cx="3658720" cy="1912997"/>
            </a:xfrm>
            <a:prstGeom prst="rect">
              <a:avLst/>
            </a:prstGeom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C2B5C873-C02F-F9A4-06E0-BBAB49B8F5C0}"/>
                </a:ext>
              </a:extLst>
            </p:cNvPr>
            <p:cNvSpPr txBox="1"/>
            <p:nvPr/>
          </p:nvSpPr>
          <p:spPr>
            <a:xfrm>
              <a:off x="7239361" y="4125496"/>
              <a:ext cx="2112756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Gender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pic>
          <p:nvPicPr>
            <p:cNvPr id="1034" name="Graphic 1033" descr="Man with solid fill">
              <a:extLst>
                <a:ext uri="{FF2B5EF4-FFF2-40B4-BE49-F238E27FC236}">
                  <a16:creationId xmlns:a16="http://schemas.microsoft.com/office/drawing/2014/main" id="{B87870FF-AEAE-07A2-8ECE-0989CBEE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80114" y="4658138"/>
              <a:ext cx="369333" cy="369333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1993BA5B-1A09-AC03-DDD6-8B13EB493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9294" y="4654036"/>
              <a:ext cx="367433" cy="367433"/>
            </a:xfrm>
            <a:prstGeom prst="rect">
              <a:avLst/>
            </a:prstGeom>
          </p:spPr>
        </p:pic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08DE4562-193A-AC63-3AF5-B93A3B9CD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5534" y="4660214"/>
              <a:ext cx="367433" cy="367433"/>
            </a:xfrm>
            <a:prstGeom prst="rect">
              <a:avLst/>
            </a:prstGeom>
          </p:spPr>
        </p:pic>
        <p:pic>
          <p:nvPicPr>
            <p:cNvPr id="21" name="Graphic 20" descr="Man with solid fill">
              <a:extLst>
                <a:ext uri="{FF2B5EF4-FFF2-40B4-BE49-F238E27FC236}">
                  <a16:creationId xmlns:a16="http://schemas.microsoft.com/office/drawing/2014/main" id="{E8AD6E0D-6A94-3C13-D498-14CA9E6D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0214" y="4669273"/>
              <a:ext cx="367433" cy="367433"/>
            </a:xfrm>
            <a:prstGeom prst="rect">
              <a:avLst/>
            </a:prstGeom>
          </p:spPr>
        </p:pic>
        <p:pic>
          <p:nvPicPr>
            <p:cNvPr id="1024" name="Graphic 1023" descr="Man with solid fill">
              <a:extLst>
                <a:ext uri="{FF2B5EF4-FFF2-40B4-BE49-F238E27FC236}">
                  <a16:creationId xmlns:a16="http://schemas.microsoft.com/office/drawing/2014/main" id="{FBED410C-0593-FF45-9E39-5A3D2BA5E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36119" y="4665203"/>
              <a:ext cx="367433" cy="367433"/>
            </a:xfrm>
            <a:prstGeom prst="rect">
              <a:avLst/>
            </a:prstGeom>
          </p:spPr>
        </p:pic>
        <p:pic>
          <p:nvPicPr>
            <p:cNvPr id="1026" name="Graphic 1025" descr="Man with solid fill">
              <a:extLst>
                <a:ext uri="{FF2B5EF4-FFF2-40B4-BE49-F238E27FC236}">
                  <a16:creationId xmlns:a16="http://schemas.microsoft.com/office/drawing/2014/main" id="{5698784C-D0CA-9F59-F1DC-1F49A03A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3363" y="4658138"/>
              <a:ext cx="367433" cy="367433"/>
            </a:xfrm>
            <a:prstGeom prst="rect">
              <a:avLst/>
            </a:prstGeom>
          </p:spPr>
        </p:pic>
        <p:pic>
          <p:nvPicPr>
            <p:cNvPr id="1028" name="Graphic 1027" descr="Man with solid fill">
              <a:extLst>
                <a:ext uri="{FF2B5EF4-FFF2-40B4-BE49-F238E27FC236}">
                  <a16:creationId xmlns:a16="http://schemas.microsoft.com/office/drawing/2014/main" id="{96810DFB-52CB-23EC-127E-B1E8A48ED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73759" y="4669706"/>
              <a:ext cx="367433" cy="367433"/>
            </a:xfrm>
            <a:prstGeom prst="rect">
              <a:avLst/>
            </a:prstGeom>
          </p:spPr>
        </p:pic>
        <p:pic>
          <p:nvPicPr>
            <p:cNvPr id="1047" name="Graphic 1046" descr="Man with solid fill">
              <a:extLst>
                <a:ext uri="{FF2B5EF4-FFF2-40B4-BE49-F238E27FC236}">
                  <a16:creationId xmlns:a16="http://schemas.microsoft.com/office/drawing/2014/main" id="{E6442ACC-DA8C-E38C-AFF8-CEC715880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60799" y="4654036"/>
              <a:ext cx="367433" cy="367433"/>
            </a:xfrm>
            <a:prstGeom prst="rect">
              <a:avLst/>
            </a:prstGeom>
          </p:spPr>
        </p:pic>
        <p:pic>
          <p:nvPicPr>
            <p:cNvPr id="1048" name="Graphic 1047" descr="Man with solid fill">
              <a:extLst>
                <a:ext uri="{FF2B5EF4-FFF2-40B4-BE49-F238E27FC236}">
                  <a16:creationId xmlns:a16="http://schemas.microsoft.com/office/drawing/2014/main" id="{BC21908A-F043-902C-6671-793B5A083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38358" y="4658138"/>
              <a:ext cx="367433" cy="367433"/>
            </a:xfrm>
            <a:prstGeom prst="rect">
              <a:avLst/>
            </a:prstGeom>
          </p:spPr>
        </p:pic>
        <p:pic>
          <p:nvPicPr>
            <p:cNvPr id="1049" name="Graphic 1048" descr="Man with solid fill">
              <a:extLst>
                <a:ext uri="{FF2B5EF4-FFF2-40B4-BE49-F238E27FC236}">
                  <a16:creationId xmlns:a16="http://schemas.microsoft.com/office/drawing/2014/main" id="{14E15D3E-9949-FB73-9170-6BACC52FC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13678" y="4658138"/>
              <a:ext cx="367433" cy="367433"/>
            </a:xfrm>
            <a:prstGeom prst="rect">
              <a:avLst/>
            </a:prstGeom>
          </p:spPr>
        </p:pic>
        <p:pic>
          <p:nvPicPr>
            <p:cNvPr id="1050" name="Graphic 1049" descr="Man with solid fill">
              <a:extLst>
                <a:ext uri="{FF2B5EF4-FFF2-40B4-BE49-F238E27FC236}">
                  <a16:creationId xmlns:a16="http://schemas.microsoft.com/office/drawing/2014/main" id="{7B91C821-C8E9-929C-BC89-F0BC8959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68320" y="4654037"/>
              <a:ext cx="367433" cy="367433"/>
            </a:xfrm>
            <a:prstGeom prst="rect">
              <a:avLst/>
            </a:prstGeom>
          </p:spPr>
        </p:pic>
        <p:pic>
          <p:nvPicPr>
            <p:cNvPr id="1051" name="Graphic 1050" descr="Man with solid fill">
              <a:extLst>
                <a:ext uri="{FF2B5EF4-FFF2-40B4-BE49-F238E27FC236}">
                  <a16:creationId xmlns:a16="http://schemas.microsoft.com/office/drawing/2014/main" id="{4977E6BB-644E-BBB8-229B-D56DA390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99837" y="4664504"/>
              <a:ext cx="367433" cy="367433"/>
            </a:xfrm>
            <a:prstGeom prst="rect">
              <a:avLst/>
            </a:prstGeom>
          </p:spPr>
        </p:pic>
        <p:pic>
          <p:nvPicPr>
            <p:cNvPr id="1052" name="Graphic 1051" descr="Man with solid fill">
              <a:extLst>
                <a:ext uri="{FF2B5EF4-FFF2-40B4-BE49-F238E27FC236}">
                  <a16:creationId xmlns:a16="http://schemas.microsoft.com/office/drawing/2014/main" id="{3AAB144D-37F8-A599-3140-28D5DFF95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2598" y="4665203"/>
              <a:ext cx="367433" cy="367433"/>
            </a:xfrm>
            <a:prstGeom prst="rect">
              <a:avLst/>
            </a:prstGeom>
          </p:spPr>
        </p:pic>
        <p:pic>
          <p:nvPicPr>
            <p:cNvPr id="1053" name="Graphic 1052" descr="Man with solid fill">
              <a:extLst>
                <a:ext uri="{FF2B5EF4-FFF2-40B4-BE49-F238E27FC236}">
                  <a16:creationId xmlns:a16="http://schemas.microsoft.com/office/drawing/2014/main" id="{816D89F5-1750-AB84-CB18-C0030C5B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0188" y="4657438"/>
              <a:ext cx="367433" cy="367433"/>
            </a:xfrm>
            <a:prstGeom prst="rect">
              <a:avLst/>
            </a:prstGeom>
          </p:spPr>
        </p:pic>
        <p:pic>
          <p:nvPicPr>
            <p:cNvPr id="1054" name="Graphic 1053" descr="Man with solid fill">
              <a:extLst>
                <a:ext uri="{FF2B5EF4-FFF2-40B4-BE49-F238E27FC236}">
                  <a16:creationId xmlns:a16="http://schemas.microsoft.com/office/drawing/2014/main" id="{BA98CC6E-7550-5D63-5437-A95AC547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02949" y="4658137"/>
              <a:ext cx="367433" cy="367433"/>
            </a:xfrm>
            <a:prstGeom prst="rect">
              <a:avLst/>
            </a:prstGeom>
          </p:spPr>
        </p:pic>
        <p:pic>
          <p:nvPicPr>
            <p:cNvPr id="1055" name="Graphic 1054" descr="Man with solid fill">
              <a:extLst>
                <a:ext uri="{FF2B5EF4-FFF2-40B4-BE49-F238E27FC236}">
                  <a16:creationId xmlns:a16="http://schemas.microsoft.com/office/drawing/2014/main" id="{C9AF1D8A-663E-8A48-FB5C-677B456F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79321" y="4652012"/>
              <a:ext cx="367433" cy="367433"/>
            </a:xfrm>
            <a:prstGeom prst="rect">
              <a:avLst/>
            </a:prstGeom>
          </p:spPr>
        </p:pic>
        <p:pic>
          <p:nvPicPr>
            <p:cNvPr id="1056" name="Graphic 1055" descr="Man with solid fill">
              <a:extLst>
                <a:ext uri="{FF2B5EF4-FFF2-40B4-BE49-F238E27FC236}">
                  <a16:creationId xmlns:a16="http://schemas.microsoft.com/office/drawing/2014/main" id="{1A7C867F-4E71-FCE1-6E5E-6F50D762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49807" y="4649138"/>
              <a:ext cx="367433" cy="367433"/>
            </a:xfrm>
            <a:prstGeom prst="rect">
              <a:avLst/>
            </a:prstGeom>
          </p:spPr>
        </p:pic>
        <p:pic>
          <p:nvPicPr>
            <p:cNvPr id="1057" name="Graphic 1056" descr="Man with solid fill">
              <a:extLst>
                <a:ext uri="{FF2B5EF4-FFF2-40B4-BE49-F238E27FC236}">
                  <a16:creationId xmlns:a16="http://schemas.microsoft.com/office/drawing/2014/main" id="{4C3DE0B0-5DED-0C64-06D7-9C33F69EA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27961" y="4657438"/>
              <a:ext cx="367433" cy="367433"/>
            </a:xfrm>
            <a:prstGeom prst="rect">
              <a:avLst/>
            </a:prstGeom>
          </p:spPr>
        </p:pic>
        <p:pic>
          <p:nvPicPr>
            <p:cNvPr id="1058" name="Graphic 1057" descr="Man with solid fill">
              <a:extLst>
                <a:ext uri="{FF2B5EF4-FFF2-40B4-BE49-F238E27FC236}">
                  <a16:creationId xmlns:a16="http://schemas.microsoft.com/office/drawing/2014/main" id="{D5155D2E-5BB7-9693-0DF8-44503781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56188" y="4664504"/>
              <a:ext cx="367433" cy="3674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F2009C-DD27-18F4-19FB-F301D6C637E5}"/>
              </a:ext>
            </a:extLst>
          </p:cNvPr>
          <p:cNvGrpSpPr/>
          <p:nvPr/>
        </p:nvGrpSpPr>
        <p:grpSpPr>
          <a:xfrm>
            <a:off x="6122486" y="253777"/>
            <a:ext cx="5640224" cy="3395932"/>
            <a:chOff x="5259425" y="220768"/>
            <a:chExt cx="5640224" cy="3395932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AAC341E-BBC6-2A08-EF6A-FAD43D53960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3422273"/>
                </p:ext>
              </p:extLst>
            </p:nvPr>
          </p:nvGraphicFramePr>
          <p:xfrm>
            <a:off x="5652051" y="491172"/>
            <a:ext cx="4980596" cy="31114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B2688C39-6F28-23CE-E5B7-96465FE7201E}"/>
                </a:ext>
              </a:extLst>
            </p:cNvPr>
            <p:cNvSpPr txBox="1"/>
            <p:nvPr/>
          </p:nvSpPr>
          <p:spPr>
            <a:xfrm>
              <a:off x="5462897" y="313991"/>
              <a:ext cx="2169772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Age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A271EF-0316-A4C6-58D0-8AB6BF661F31}"/>
                </a:ext>
              </a:extLst>
            </p:cNvPr>
            <p:cNvSpPr/>
            <p:nvPr/>
          </p:nvSpPr>
          <p:spPr>
            <a:xfrm>
              <a:off x="5259425" y="220768"/>
              <a:ext cx="5640224" cy="339593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94DFC-3987-82CB-7C81-BE108B7755E3}"/>
              </a:ext>
            </a:extLst>
          </p:cNvPr>
          <p:cNvSpPr/>
          <p:nvPr/>
        </p:nvSpPr>
        <p:spPr>
          <a:xfrm>
            <a:off x="6122486" y="3920113"/>
            <a:ext cx="5640224" cy="259949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1722A0-2D47-67EB-7D80-43D2E979C381}"/>
              </a:ext>
            </a:extLst>
          </p:cNvPr>
          <p:cNvGrpSpPr/>
          <p:nvPr/>
        </p:nvGrpSpPr>
        <p:grpSpPr>
          <a:xfrm>
            <a:off x="753925" y="5464514"/>
            <a:ext cx="5315590" cy="781762"/>
            <a:chOff x="560749" y="5875070"/>
            <a:chExt cx="5085896" cy="781762"/>
          </a:xfrm>
        </p:grpSpPr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B3E13594-E627-2982-4F24-43ED6687A3DA}"/>
                </a:ext>
              </a:extLst>
            </p:cNvPr>
            <p:cNvSpPr txBox="1"/>
            <p:nvPr/>
          </p:nvSpPr>
          <p:spPr>
            <a:xfrm>
              <a:off x="2903445" y="6057943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In-role (</a:t>
              </a:r>
              <a:r>
                <a:rPr lang="en-US" sz="2400" b="1">
                  <a:solidFill>
                    <a:srgbClr val="000000"/>
                  </a:solidFill>
                  <a:latin typeface="Arial" panose="020B0604020202020204"/>
                  <a:cs typeface="Arial"/>
                </a:rPr>
                <a:t>83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)</a:t>
              </a: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52E8FCC9-020D-53F1-3A19-5A0AC8FB1316}"/>
                </a:ext>
              </a:extLst>
            </p:cNvPr>
            <p:cNvSpPr txBox="1"/>
            <p:nvPr/>
          </p:nvSpPr>
          <p:spPr>
            <a:xfrm>
              <a:off x="867987" y="6057943"/>
              <a:ext cx="2691352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Aspirant (15)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52AA47-CFFF-B350-10DA-C189FD695ADF}"/>
                </a:ext>
              </a:extLst>
            </p:cNvPr>
            <p:cNvSpPr/>
            <p:nvPr/>
          </p:nvSpPr>
          <p:spPr>
            <a:xfrm>
              <a:off x="560749" y="5875070"/>
              <a:ext cx="4624058" cy="78176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C0E556-F902-775C-7585-AE90CA4CFB61}"/>
              </a:ext>
            </a:extLst>
          </p:cNvPr>
          <p:cNvGrpSpPr/>
          <p:nvPr/>
        </p:nvGrpSpPr>
        <p:grpSpPr>
          <a:xfrm>
            <a:off x="753925" y="524181"/>
            <a:ext cx="4823474" cy="4602784"/>
            <a:chOff x="753925" y="824260"/>
            <a:chExt cx="4823474" cy="4602784"/>
          </a:xfrm>
        </p:grpSpPr>
        <mc:AlternateContent xmlns:mc="http://schemas.openxmlformats.org/markup-compatibility/2006">
          <mc:Choice xmlns:cx1="http://schemas.microsoft.com/office/drawing/2015/9/8/chartex" Requires="cx1">
            <p:graphicFrame>
              <p:nvGraphicFramePr>
                <p:cNvPr id="2" name="Chart 1">
                  <a:extLst>
                    <a:ext uri="{FF2B5EF4-FFF2-40B4-BE49-F238E27FC236}">
                      <a16:creationId xmlns:a16="http://schemas.microsoft.com/office/drawing/2014/main" id="{04F30E36-B006-B653-1EBF-D121827657AF}"/>
                    </a:ext>
                  </a:extLst>
                </p:cNvPr>
                <p:cNvGraphicFramePr/>
                <p:nvPr/>
              </p:nvGraphicFramePr>
              <p:xfrm>
                <a:off x="870235" y="1421055"/>
                <a:ext cx="4664378" cy="4005989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8"/>
                </a:graphicData>
              </a:graphic>
            </p:graphicFrame>
          </mc:Choice>
          <mc:Fallback>
            <p:pic>
              <p:nvPicPr>
                <p:cNvPr id="2" name="Chart 1">
                  <a:extLst>
                    <a:ext uri="{FF2B5EF4-FFF2-40B4-BE49-F238E27FC236}">
                      <a16:creationId xmlns:a16="http://schemas.microsoft.com/office/drawing/2014/main" id="{04F30E36-B006-B653-1EBF-D121827657A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0235" y="1120976"/>
                  <a:ext cx="4664378" cy="400598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4BC71F-70B8-CA75-D506-903D477B3676}"/>
                </a:ext>
              </a:extLst>
            </p:cNvPr>
            <p:cNvSpPr/>
            <p:nvPr/>
          </p:nvSpPr>
          <p:spPr>
            <a:xfrm>
              <a:off x="753925" y="824260"/>
              <a:ext cx="4823474" cy="4580177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 Ethnicity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7DCBF0-9975-876C-7544-520811D1E819}"/>
                </a:ext>
              </a:extLst>
            </p:cNvPr>
            <p:cNvSpPr txBox="1"/>
            <p:nvPr/>
          </p:nvSpPr>
          <p:spPr>
            <a:xfrm>
              <a:off x="4621887" y="4626672"/>
              <a:ext cx="865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White 74%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B92C3C-671B-866F-155E-AF3AAF79876C}"/>
                </a:ext>
              </a:extLst>
            </p:cNvPr>
            <p:cNvSpPr txBox="1"/>
            <p:nvPr/>
          </p:nvSpPr>
          <p:spPr>
            <a:xfrm>
              <a:off x="774003" y="2275066"/>
              <a:ext cx="122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Black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5B5A19-D0A1-5627-86C1-E1BE9B7437D8}"/>
                </a:ext>
              </a:extLst>
            </p:cNvPr>
            <p:cNvSpPr txBox="1"/>
            <p:nvPr/>
          </p:nvSpPr>
          <p:spPr>
            <a:xfrm>
              <a:off x="1147205" y="1484233"/>
              <a:ext cx="10763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Asian 7%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429DDC-FF9F-CB69-6C32-235527A86218}"/>
                </a:ext>
              </a:extLst>
            </p:cNvPr>
            <p:cNvSpPr txBox="1"/>
            <p:nvPr/>
          </p:nvSpPr>
          <p:spPr>
            <a:xfrm>
              <a:off x="1320013" y="895562"/>
              <a:ext cx="1597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Other/prefer not to say 2%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E1E911-3371-AD25-B15D-FB5806E06DB1}"/>
                </a:ext>
              </a:extLst>
            </p:cNvPr>
            <p:cNvSpPr txBox="1"/>
            <p:nvPr/>
          </p:nvSpPr>
          <p:spPr>
            <a:xfrm>
              <a:off x="2624067" y="1128157"/>
              <a:ext cx="1083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Mixed </a:t>
              </a:r>
              <a:r>
                <a:rPr lang="en-GB" sz="1600">
                  <a:solidFill>
                    <a:srgbClr val="000000"/>
                  </a:solidFill>
                  <a:latin typeface="Arial" panose="020B0604020202020204"/>
                </a:rPr>
                <a:t>5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C4EAFD-F493-0664-CE42-20C4095E0B91}"/>
                </a:ext>
              </a:extLst>
            </p:cNvPr>
            <p:cNvCxnSpPr>
              <a:cxnSpLocks/>
            </p:cNvCxnSpPr>
            <p:nvPr/>
          </p:nvCxnSpPr>
          <p:spPr>
            <a:xfrm>
              <a:off x="2318886" y="1509800"/>
              <a:ext cx="101528" cy="14916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4C22C0-F6E2-30B3-4DD8-380A079173A1}"/>
                </a:ext>
              </a:extLst>
            </p:cNvPr>
            <p:cNvCxnSpPr>
              <a:cxnSpLocks/>
            </p:cNvCxnSpPr>
            <p:nvPr/>
          </p:nvCxnSpPr>
          <p:spPr>
            <a:xfrm>
              <a:off x="3020439" y="1401372"/>
              <a:ext cx="0" cy="9205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1BF6F1F-547B-9B75-8780-A8FF1E7E3AC7}"/>
                </a:ext>
              </a:extLst>
            </p:cNvPr>
            <p:cNvCxnSpPr>
              <a:cxnSpLocks/>
            </p:cNvCxnSpPr>
            <p:nvPr/>
          </p:nvCxnSpPr>
          <p:spPr>
            <a:xfrm>
              <a:off x="1815638" y="1798366"/>
              <a:ext cx="179691" cy="15337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37B1731-B266-6B3E-5AFC-A695A500F82C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2635222"/>
              <a:ext cx="165466" cy="6217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B83BC4-AF46-6228-F23F-543EE5D9895E}"/>
                </a:ext>
              </a:extLst>
            </p:cNvPr>
            <p:cNvCxnSpPr>
              <a:cxnSpLocks/>
            </p:cNvCxnSpPr>
            <p:nvPr/>
          </p:nvCxnSpPr>
          <p:spPr>
            <a:xfrm>
              <a:off x="4466391" y="4795326"/>
              <a:ext cx="165466" cy="6217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FD06FB54-9DBE-2695-7142-8E5F152A7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5958" y="4559293"/>
            <a:ext cx="367433" cy="367433"/>
          </a:xfrm>
          <a:prstGeom prst="rect">
            <a:avLst/>
          </a:prstGeom>
        </p:spPr>
      </p:pic>
      <p:pic>
        <p:nvPicPr>
          <p:cNvPr id="35" name="Graphic 34" descr="Man with solid fill">
            <a:extLst>
              <a:ext uri="{FF2B5EF4-FFF2-40B4-BE49-F238E27FC236}">
                <a16:creationId xmlns:a16="http://schemas.microsoft.com/office/drawing/2014/main" id="{14A18AC9-4A7C-7CE2-F651-660243D9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349" y="4914598"/>
            <a:ext cx="367433" cy="367433"/>
          </a:xfrm>
          <a:prstGeom prst="rect">
            <a:avLst/>
          </a:prstGeom>
        </p:spPr>
      </p:pic>
      <p:pic>
        <p:nvPicPr>
          <p:cNvPr id="36" name="Graphic 35" descr="Man with solid fill">
            <a:extLst>
              <a:ext uri="{FF2B5EF4-FFF2-40B4-BE49-F238E27FC236}">
                <a16:creationId xmlns:a16="http://schemas.microsoft.com/office/drawing/2014/main" id="{219869F2-FA53-C9D8-987A-DF0AFC20A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91685" y="4912939"/>
            <a:ext cx="367433" cy="367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71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2DCA8972-D2ED-5D73-7863-0E3CED1CD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4" t="28860" r="10785" b="13489"/>
          <a:stretch/>
        </p:blipFill>
        <p:spPr>
          <a:xfrm>
            <a:off x="347191" y="1979099"/>
            <a:ext cx="11485917" cy="43664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77D780-7C25-A0B2-9018-023A9BAA8F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63163" y="757313"/>
            <a:ext cx="4054673" cy="1084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Programme</a:t>
            </a: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overview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2EE5856-EB03-A138-8818-854ECDB41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2" y="633413"/>
            <a:ext cx="619379" cy="134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581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athways programme">
      <a:dk1>
        <a:srgbClr val="000000"/>
      </a:dk1>
      <a:lt1>
        <a:srgbClr val="FFFFFF"/>
      </a:lt1>
      <a:dk2>
        <a:srgbClr val="1F1F3C"/>
      </a:dk2>
      <a:lt2>
        <a:srgbClr val="F0EEE9"/>
      </a:lt2>
      <a:accent1>
        <a:srgbClr val="FF050F"/>
      </a:accent1>
      <a:accent2>
        <a:srgbClr val="02CCA3"/>
      </a:accent2>
      <a:accent3>
        <a:srgbClr val="FF6700"/>
      </a:accent3>
      <a:accent4>
        <a:srgbClr val="FFA630"/>
      </a:accent4>
      <a:accent5>
        <a:srgbClr val="02CCA3"/>
      </a:accent5>
      <a:accent6>
        <a:srgbClr val="FF6700"/>
      </a:accent6>
      <a:hlink>
        <a:srgbClr val="02CCA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session - pathways branding" id="{1A088D42-67C7-4D80-9AC9-608B140C8CB4}" vid="{8E40A234-BB85-4475-AC88-CB0B12B90A2F}"/>
    </a:ext>
  </a:extLst>
</a:theme>
</file>

<file path=ppt/theme/theme2.xml><?xml version="1.0" encoding="utf-8"?>
<a:theme xmlns:a="http://schemas.openxmlformats.org/drawingml/2006/main" name="5_Office Theme">
  <a:themeElements>
    <a:clrScheme name="Pathways">
      <a:dk1>
        <a:srgbClr val="000000"/>
      </a:dk1>
      <a:lt1>
        <a:srgbClr val="FFFFFF"/>
      </a:lt1>
      <a:dk2>
        <a:srgbClr val="1F1F3C"/>
      </a:dk2>
      <a:lt2>
        <a:srgbClr val="F0EEE9"/>
      </a:lt2>
      <a:accent1>
        <a:srgbClr val="02CCA3"/>
      </a:accent1>
      <a:accent2>
        <a:srgbClr val="1F1F3C"/>
      </a:accent2>
      <a:accent3>
        <a:srgbClr val="FF6700"/>
      </a:accent3>
      <a:accent4>
        <a:srgbClr val="FFA63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session - pathways branding" id="{1A088D42-67C7-4D80-9AC9-608B140C8CB4}" vid="{8E40A234-BB85-4475-AC88-CB0B12B90A2F}"/>
    </a:ext>
  </a:extLst>
</a:theme>
</file>

<file path=ppt/theme/theme3.xml><?xml version="1.0" encoding="utf-8"?>
<a:theme xmlns:a="http://schemas.openxmlformats.org/drawingml/2006/main" name="Office Theme">
  <a:themeElements>
    <a:clrScheme name="Pathways programme">
      <a:dk1>
        <a:srgbClr val="000000"/>
      </a:dk1>
      <a:lt1>
        <a:srgbClr val="FFFFFF"/>
      </a:lt1>
      <a:dk2>
        <a:srgbClr val="1F1F3C"/>
      </a:dk2>
      <a:lt2>
        <a:srgbClr val="F0EEE9"/>
      </a:lt2>
      <a:accent1>
        <a:srgbClr val="FF050F"/>
      </a:accent1>
      <a:accent2>
        <a:srgbClr val="02CCA3"/>
      </a:accent2>
      <a:accent3>
        <a:srgbClr val="FF6700"/>
      </a:accent3>
      <a:accent4>
        <a:srgbClr val="FFA630"/>
      </a:accent4>
      <a:accent5>
        <a:srgbClr val="02CCA3"/>
      </a:accent5>
      <a:accent6>
        <a:srgbClr val="FF6700"/>
      </a:accent6>
      <a:hlink>
        <a:srgbClr val="02CCA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thways programme accessible teaching slide deck template.potx" id="{91496C75-7EB6-40FD-BCE3-318BEE97EAB0}" vid="{BE794091-1AE5-472C-8A2B-13EF1A8B426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5a1f9a-b86d-4beb-9da6-7bde6bb47bb6">
      <UserInfo>
        <DisplayName>Wendy Lobatto</DisplayName>
        <AccountId>348</AccountId>
        <AccountType/>
      </UserInfo>
      <UserInfo>
        <DisplayName>Jeanie Davies</DisplayName>
        <AccountId>1856</AccountId>
        <AccountType/>
      </UserInfo>
      <UserInfo>
        <DisplayName>Liz Pattison</DisplayName>
        <AccountId>2295</AccountId>
        <AccountType/>
      </UserInfo>
      <UserInfo>
        <DisplayName>Sophie Price</DisplayName>
        <AccountId>1041</AccountId>
        <AccountType/>
      </UserInfo>
      <UserInfo>
        <DisplayName>Ruby Quinnell</DisplayName>
        <AccountId>699</AccountId>
        <AccountType/>
      </UserInfo>
      <UserInfo>
        <DisplayName>Maria Lawson</DisplayName>
        <AccountId>2335</AccountId>
        <AccountType/>
      </UserInfo>
    </SharedWithUsers>
    <TaxCatchAll xmlns="535a1f9a-b86d-4beb-9da6-7bde6bb47bb6" xsi:nil="true"/>
    <lcf76f155ced4ddcb4097134ff3c332f xmlns="5ca37efe-165b-42d7-a33d-26e30aa6e5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796E9AF1E4AC49805F545FC5E20CCF" ma:contentTypeVersion="18" ma:contentTypeDescription="Create a new document." ma:contentTypeScope="" ma:versionID="47e5a99b6d5bb4066d2e2be40e81e195">
  <xsd:schema xmlns:xsd="http://www.w3.org/2001/XMLSchema" xmlns:xs="http://www.w3.org/2001/XMLSchema" xmlns:p="http://schemas.microsoft.com/office/2006/metadata/properties" xmlns:ns2="5ca37efe-165b-42d7-a33d-26e30aa6e53b" xmlns:ns3="535a1f9a-b86d-4beb-9da6-7bde6bb47bb6" targetNamespace="http://schemas.microsoft.com/office/2006/metadata/properties" ma:root="true" ma:fieldsID="36bbe1c0197f60dcbdefe6888fb76cc0" ns2:_="" ns3:_="">
    <xsd:import namespace="5ca37efe-165b-42d7-a33d-26e30aa6e53b"/>
    <xsd:import namespace="535a1f9a-b86d-4beb-9da6-7bde6bb47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37efe-165b-42d7-a33d-26e30aa6e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05aeeb3-3e7d-4c20-a31e-cadcc35f10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a1f9a-b86d-4beb-9da6-7bde6bb47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e0dca24-c025-436b-a84e-4a2115ea5851}" ma:internalName="TaxCatchAll" ma:showField="CatchAllData" ma:web="535a1f9a-b86d-4beb-9da6-7bde6bb47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1005D-87CE-4C16-AC45-4A9A9EFBC7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E20899-4F06-4F3E-8B18-03158DAEE6D9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5ca37efe-165b-42d7-a33d-26e30aa6e53b"/>
    <ds:schemaRef ds:uri="http://purl.org/dc/dcmitype/"/>
    <ds:schemaRef ds:uri="http://schemas.openxmlformats.org/package/2006/metadata/core-properties"/>
    <ds:schemaRef ds:uri="535a1f9a-b86d-4beb-9da6-7bde6bb47bb6"/>
  </ds:schemaRefs>
</ds:datastoreItem>
</file>

<file path=customXml/itemProps3.xml><?xml version="1.0" encoding="utf-8"?>
<ds:datastoreItem xmlns:ds="http://schemas.openxmlformats.org/officeDocument/2006/customXml" ds:itemID="{CA4B3DCE-7EF7-4D79-84FE-263B5831C8E6}"/>
</file>

<file path=docProps/app.xml><?xml version="1.0" encoding="utf-8"?>
<Properties xmlns="http://schemas.openxmlformats.org/officeDocument/2006/extended-properties" xmlns:vt="http://schemas.openxmlformats.org/officeDocument/2006/docPropsVTypes">
  <Template>Welcome session - pathways branding</Template>
  <TotalTime>0</TotalTime>
  <Words>1026</Words>
  <Application>Microsoft Office PowerPoint</Application>
  <PresentationFormat>Widescreen</PresentationFormat>
  <Paragraphs>332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Segoe UI</vt:lpstr>
      <vt:lpstr>STIXGeneral-Regular</vt:lpstr>
      <vt:lpstr>Office Theme</vt:lpstr>
      <vt:lpstr>5_Office Theme</vt:lpstr>
      <vt:lpstr>Office Theme</vt:lpstr>
      <vt:lpstr>Pathway 3 Line Manager Briefing</vt:lpstr>
      <vt:lpstr>PowerPoint Presentation</vt:lpstr>
      <vt:lpstr>PowerPoint Presentation</vt:lpstr>
      <vt:lpstr>PowerPoint Presentation</vt:lpstr>
      <vt:lpstr>Diversity and Inclusion</vt:lpstr>
      <vt:lpstr>Who are our Pathway 3 leaders?</vt:lpstr>
      <vt:lpstr>PowerPoint Presentation</vt:lpstr>
      <vt:lpstr>PowerPoint Presentation</vt:lpstr>
      <vt:lpstr>Programme overview</vt:lpstr>
      <vt:lpstr>Programme overview</vt:lpstr>
      <vt:lpstr>4Cs leadership capabilities</vt:lpstr>
      <vt:lpstr>The Residential</vt:lpstr>
      <vt:lpstr>PowerPoint Presentation</vt:lpstr>
      <vt:lpstr>PowerPoint Presentation</vt:lpstr>
      <vt:lpstr>Coaching</vt:lpstr>
      <vt:lpstr>Coaching Triads</vt:lpstr>
      <vt:lpstr>Experiential Visit</vt:lpstr>
      <vt:lpstr>PowerPoint Presentation</vt:lpstr>
      <vt:lpstr>PowerPoint Presentation</vt:lpstr>
      <vt:lpstr>Online Helpdesk</vt:lpstr>
      <vt:lpstr>How can you support your Leaders to get the most out of the programme?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on using this slide deck template</dc:title>
  <dc:creator>Mandy Chaggar</dc:creator>
  <cp:lastModifiedBy>Abigail Cole</cp:lastModifiedBy>
  <cp:revision>2</cp:revision>
  <dcterms:created xsi:type="dcterms:W3CDTF">2022-08-10T07:51:37Z</dcterms:created>
  <dcterms:modified xsi:type="dcterms:W3CDTF">2023-06-09T09:45:00Z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0x010100C6796E9AF1E4AC49805F545FC5E20CCF</vt:lpwstr>
  </property>
  <property fmtid="{D5CDD505-2E9C-101B-9397-08002B2CF9AE}" pid="3" name="MediaServiceImageTags">
    <vt:lpwstr/>
  </property>
  <property fmtid="{D5CDD505-2E9C-101B-9397-08002B2CF9AE}" pid="4" name="ArticulateGUID">
    <vt:lpwstr>12CCCCB2-083D-47D3-B116-FB54CD534707</vt:lpwstr>
  </property>
  <property fmtid="{D5CDD505-2E9C-101B-9397-08002B2CF9AE}" pid="5" name="ArticulatePath">
    <vt:lpwstr>https://thefrontline.sharepoint.com/Firstline and Coaching/Pathways Programme/Pathway 3 - HOS/Onboarding/Cohort 2/LM briefing/P3 Line Manager Briefing Slides1</vt:lpwstr>
  </property>
</Properties>
</file>