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9" r:id="rId5"/>
    <p:sldId id="258" r:id="rId6"/>
    <p:sldId id="270" r:id="rId7"/>
    <p:sldId id="257" r:id="rId8"/>
    <p:sldId id="260" r:id="rId9"/>
    <p:sldId id="261" r:id="rId10"/>
    <p:sldId id="264" r:id="rId11"/>
    <p:sldId id="265" r:id="rId12"/>
    <p:sldId id="263" r:id="rId13"/>
    <p:sldId id="271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E2E4A8-4110-3D39-09C1-7819534FD20F}" v="711" dt="2023-04-13T16:42:44.602"/>
    <p1510:client id="{7689C70B-A2CE-4C22-E3D4-36021D7867A9}" v="112" dt="2023-04-18T13:06:12.043"/>
    <p1510:client id="{9D34D430-24B9-A8CE-5E0D-25A1C60784D0}" v="22" dt="2023-04-14T09:07:16.230"/>
    <p1510:client id="{D0760B4C-535F-1276-EE22-065D2989E125}" v="299" dt="2023-04-14T15:00:32.789"/>
    <p1510:client id="{F78956BF-310A-2D80-C464-CFBA4476D312}" v="491" dt="2023-04-13T17:09:23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7CDE7-44C6-464C-9B28-DDBF5B16B29E}" type="datetimeFigureOut"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CD1C4-6DA7-4E08-80A6-0B2A99A100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Share the learning outcomes for the session and the links to Leadership Capabilities – let us know if you need support or more information for this.</a:t>
            </a:r>
          </a:p>
          <a:p>
            <a:endParaRPr lang="en-GB"/>
          </a:p>
          <a:p>
            <a:r>
              <a:rPr lang="en-GB"/>
              <a:t>Alongside this ‘Warm the Context’ – share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What do you want their key takeaway to be?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Impact: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will the session develop leadership practice – and how could it impact on their teams and children and families?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Awareness: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context are you aware of? E.g. different LA contexts, different levels of previous training on this area etc.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9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Edit or delete as needed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Select this slide when teaching on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0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Edit or delete as needed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Select this slide when teaching on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32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Edit or delete as needed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Select this slide when teaching on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59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Edit or delete as needed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Select this slide when teaching on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50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Edit or delete as needed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Select this slide when teaching on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83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Edit or delete as needed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Select this slide when teaching on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8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Edit or delete as needed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Select this slide when teaching on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63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Edit or delete as needed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Select this slide when teaching on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7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476FE3C-1D6F-004B-9A04-2566B499D1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E4A74-BD3B-734E-A947-D734750E8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0191" y="3484255"/>
            <a:ext cx="9144000" cy="238760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9200" spc="-300" baseline="0"/>
            </a:lvl1pPr>
          </a:lstStyle>
          <a:p>
            <a:r>
              <a:rPr lang="en-GB"/>
              <a:t>Presentation </a:t>
            </a:r>
            <a:br>
              <a:rPr lang="en-GB"/>
            </a:br>
            <a:r>
              <a:rPr lang="en-GB"/>
              <a:t>title</a:t>
            </a:r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198C188-3E21-97F1-29D4-8EAC513F55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663" y="621972"/>
            <a:ext cx="2485416" cy="7283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9BFE5E-1AE0-E6B4-14C3-AC1D8F19EC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803573" y="0"/>
            <a:ext cx="3388427" cy="204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2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89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ackgroun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325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518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 backgroun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654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CB5226-FD70-764C-9F7B-EDA714968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78910" y="757313"/>
            <a:ext cx="0" cy="532543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233E825A-7AE5-F14E-8B41-48C24EEE90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Slide title </a:t>
            </a:r>
            <a:br>
              <a:rPr lang="en-GB"/>
            </a:br>
            <a:r>
              <a:rPr lang="en-GB"/>
              <a:t>in here</a:t>
            </a:r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6F2F78-45BC-124A-9410-141CB4D1E7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99565" y="1581835"/>
            <a:ext cx="7823200" cy="3911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GB"/>
              <a:t>Intro paragraph here</a:t>
            </a:r>
          </a:p>
        </p:txBody>
      </p:sp>
    </p:spTree>
    <p:extLst>
      <p:ext uri="{BB962C8B-B14F-4D97-AF65-F5344CB8AC3E}">
        <p14:creationId xmlns:p14="http://schemas.microsoft.com/office/powerpoint/2010/main" val="425983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310DE1-B3C9-9D46-9DF9-63A58DEFC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66800" y="2520000"/>
            <a:ext cx="0" cy="324365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0E4EB6-01C0-7544-8EF3-D8F1B1124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94606" y="2520000"/>
            <a:ext cx="0" cy="324365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E77927C2-D097-4E4A-B27B-FCDF73C7AC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9805" y="2520000"/>
            <a:ext cx="4750930" cy="324365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/>
              <a:t>Please replace this text with actual copy. This is dummy copy and is used to simulate how text will actually look when in place.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7D68E39-A67B-5242-9839-40D07A5F6A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Slide title </a:t>
            </a:r>
            <a:br>
              <a:rPr lang="en-GB"/>
            </a:br>
            <a:r>
              <a:rPr lang="en-GB"/>
              <a:t>in here</a:t>
            </a:r>
            <a:endParaRPr lang="en-US"/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CDEB967-7700-DD40-AF64-41379AB3E2E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002" y="2520000"/>
            <a:ext cx="4750930" cy="324365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/>
              <a:t>Please replace this text with actual copy. This is dummy copy and is used to simulate how text will actually look when in place.</a:t>
            </a:r>
          </a:p>
        </p:txBody>
      </p:sp>
    </p:spTree>
    <p:extLst>
      <p:ext uri="{BB962C8B-B14F-4D97-AF65-F5344CB8AC3E}">
        <p14:creationId xmlns:p14="http://schemas.microsoft.com/office/powerpoint/2010/main" val="103014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iv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2CBC50F-8267-E34C-8D6E-CA1448626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Slide title </a:t>
            </a:r>
            <a:br>
              <a:rPr lang="en-GB"/>
            </a:br>
            <a:r>
              <a:rPr lang="en-GB"/>
              <a:t>in here</a:t>
            </a: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00356A-3410-7247-BD76-73E7C206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88284" y="2064700"/>
            <a:ext cx="0" cy="441772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FB111BD3-FCC4-FD4E-9378-074500A04A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3528" y="2067788"/>
            <a:ext cx="2486025" cy="1363662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Examine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1EC1D10-A1F5-6F4C-BB3B-08C034441C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3528" y="3588643"/>
            <a:ext cx="2486025" cy="1363662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Examine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08FDBD2-801A-8A47-A5BF-0252FA6DF3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3528" y="5100811"/>
            <a:ext cx="2486025" cy="1363662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Examine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B85937B9-573C-5143-99FC-7607151AA9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27016" y="2067788"/>
            <a:ext cx="7979176" cy="1363662"/>
          </a:xfrm>
          <a:solidFill>
            <a:schemeClr val="bg1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One/two line explainer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4E0FC063-1458-D948-8042-AF2AD6ABAD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27016" y="3588643"/>
            <a:ext cx="7979176" cy="1363662"/>
          </a:xfrm>
          <a:solidFill>
            <a:schemeClr val="bg1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One/two line explainer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F1585E80-D653-764D-9269-5726FECBB80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27016" y="5100811"/>
            <a:ext cx="7979176" cy="1363662"/>
          </a:xfrm>
          <a:solidFill>
            <a:schemeClr val="bg1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One/two line explainer</a:t>
            </a:r>
          </a:p>
        </p:txBody>
      </p:sp>
    </p:spTree>
    <p:extLst>
      <p:ext uri="{BB962C8B-B14F-4D97-AF65-F5344CB8AC3E}">
        <p14:creationId xmlns:p14="http://schemas.microsoft.com/office/powerpoint/2010/main" val="394185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41648E5-7197-CB48-8923-F266BBBD6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3136" y="2531327"/>
            <a:ext cx="809009" cy="53681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9A78FC-26B6-D244-AA0A-52452DFA6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82426" y="2531327"/>
            <a:ext cx="0" cy="355142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2829D513-97C8-F641-90A4-C385606E06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Slide title </a:t>
            </a:r>
            <a:br>
              <a:rPr lang="en-GB"/>
            </a:br>
            <a:r>
              <a:rPr lang="en-GB"/>
              <a:t>in here</a:t>
            </a:r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2C811E1B-1237-6148-B1ED-44D8E7C932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2708" y="2548054"/>
            <a:ext cx="6706152" cy="30731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GB" spc="0">
                <a:latin typeface="Arial" panose="020B0604020202020204" pitchFamily="34" charset="0"/>
                <a:cs typeface="Arial" panose="020B0604020202020204" pitchFamily="34" charset="0"/>
              </a:rPr>
              <a:t>Quotation here. Please replace </a:t>
            </a:r>
            <a:br>
              <a:rPr lang="en-GB" spc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pc="0">
                <a:latin typeface="Arial" panose="020B0604020202020204" pitchFamily="34" charset="0"/>
                <a:cs typeface="Arial" panose="020B0604020202020204" pitchFamily="34" charset="0"/>
              </a:rPr>
              <a:t>this text with actual copy. </a:t>
            </a:r>
            <a:br>
              <a:rPr lang="en-GB" spc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pc="0">
                <a:latin typeface="Arial" panose="020B0604020202020204" pitchFamily="34" charset="0"/>
                <a:cs typeface="Arial" panose="020B0604020202020204" pitchFamily="34" charset="0"/>
              </a:rPr>
              <a:t>This is dummy copy and is used </a:t>
            </a:r>
            <a:br>
              <a:rPr lang="en-GB" spc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pc="0">
                <a:latin typeface="Arial" panose="020B0604020202020204" pitchFamily="34" charset="0"/>
                <a:cs typeface="Arial" panose="020B0604020202020204" pitchFamily="34" charset="0"/>
              </a:rPr>
              <a:t>to simulate how text will actually </a:t>
            </a:r>
            <a:br>
              <a:rPr lang="en-GB" spc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pc="0">
                <a:latin typeface="Arial" panose="020B0604020202020204" pitchFamily="34" charset="0"/>
                <a:cs typeface="Arial" panose="020B0604020202020204" pitchFamily="34" charset="0"/>
              </a:rPr>
              <a:t>look when in place.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435A8D2-46CE-B645-B681-EA61D34482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3300" y="5334001"/>
            <a:ext cx="6705600" cy="748748"/>
          </a:xfrm>
        </p:spPr>
        <p:txBody>
          <a:bodyPr anchor="b"/>
          <a:lstStyle>
            <a:lvl1pPr marL="0" indent="0"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b="0" i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6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F72D250-99BA-604D-98BC-663EC446E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Slide title </a:t>
            </a:r>
            <a:br>
              <a:rPr lang="en-GB"/>
            </a:br>
            <a:r>
              <a:rPr lang="en-GB"/>
              <a:t>in here</a:t>
            </a: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3C2A03-A922-6846-B653-DE6E55CB6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58687" y="2520000"/>
            <a:ext cx="9560" cy="3600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45F33B-EDD8-5B4F-AA96-7AED7E921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596328" y="2520000"/>
            <a:ext cx="0" cy="3600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08AC9A-1056-7445-953E-BC97EA9FA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424409" y="2520000"/>
            <a:ext cx="0" cy="3600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250F79-E521-FF49-AC12-76CE27EE2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252489" y="2520000"/>
            <a:ext cx="0" cy="3600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1">
            <a:extLst>
              <a:ext uri="{FF2B5EF4-FFF2-40B4-BE49-F238E27FC236}">
                <a16:creationId xmlns:a16="http://schemas.microsoft.com/office/drawing/2014/main" id="{940F5574-1D3E-E840-A3E7-276EF6793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6101" y="2520000"/>
            <a:ext cx="1733550" cy="940317"/>
          </a:xfrm>
        </p:spPr>
        <p:txBody>
          <a:bodyPr>
            <a:normAutofit/>
          </a:bodyPr>
          <a:lstStyle>
            <a:lvl1pPr marL="0" indent="0">
              <a:buNone/>
              <a:defRPr sz="7200" b="1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b="1" i="0">
                <a:latin typeface="Arial Black" panose="020B0604020202020204" pitchFamily="34" charset="0"/>
                <a:cs typeface="Arial Black" panose="020B0604020202020204" pitchFamily="34" charset="0"/>
              </a:rPr>
              <a:t>1</a:t>
            </a:r>
            <a:endParaRPr lang="en-US"/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12F0236C-F2C8-E04F-ADBE-181E5E849A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5502" y="2520000"/>
            <a:ext cx="1733550" cy="940317"/>
          </a:xfrm>
        </p:spPr>
        <p:txBody>
          <a:bodyPr>
            <a:normAutofit/>
          </a:bodyPr>
          <a:lstStyle>
            <a:lvl1pPr marL="0" indent="0">
              <a:buNone/>
              <a:defRPr sz="7200" b="1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b="1" i="0"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  <a:endParaRPr lang="en-US"/>
          </a:p>
        </p:txBody>
      </p:sp>
      <p:sp>
        <p:nvSpPr>
          <p:cNvPr id="34" name="Text Placeholder 21">
            <a:extLst>
              <a:ext uri="{FF2B5EF4-FFF2-40B4-BE49-F238E27FC236}">
                <a16:creationId xmlns:a16="http://schemas.microsoft.com/office/drawing/2014/main" id="{6D5E8228-49E7-C245-8CB0-E8F0F959C2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43581" y="2520000"/>
            <a:ext cx="1733550" cy="940317"/>
          </a:xfrm>
        </p:spPr>
        <p:txBody>
          <a:bodyPr>
            <a:normAutofit/>
          </a:bodyPr>
          <a:lstStyle>
            <a:lvl1pPr marL="0" indent="0">
              <a:buNone/>
              <a:defRPr sz="7200" b="1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b="1" i="0">
                <a:latin typeface="Arial Black" panose="020B0604020202020204" pitchFamily="34" charset="0"/>
                <a:cs typeface="Arial Black" panose="020B0604020202020204" pitchFamily="34" charset="0"/>
              </a:rPr>
              <a:t>3</a:t>
            </a:r>
            <a:endParaRPr lang="en-US"/>
          </a:p>
        </p:txBody>
      </p:sp>
      <p:sp>
        <p:nvSpPr>
          <p:cNvPr id="35" name="Text Placeholder 21">
            <a:extLst>
              <a:ext uri="{FF2B5EF4-FFF2-40B4-BE49-F238E27FC236}">
                <a16:creationId xmlns:a16="http://schemas.microsoft.com/office/drawing/2014/main" id="{BEB29A16-4330-284C-A45A-733AEB393D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61073" y="2519999"/>
            <a:ext cx="1733550" cy="940317"/>
          </a:xfrm>
        </p:spPr>
        <p:txBody>
          <a:bodyPr>
            <a:normAutofit/>
          </a:bodyPr>
          <a:lstStyle>
            <a:lvl1pPr marL="0" indent="0">
              <a:buNone/>
              <a:defRPr sz="7200" b="1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b="1" i="0">
                <a:latin typeface="Arial Black" panose="020B0604020202020204" pitchFamily="34" charset="0"/>
                <a:cs typeface="Arial Black" panose="020B0604020202020204" pitchFamily="34" charset="0"/>
              </a:rPr>
              <a:t>4</a:t>
            </a:r>
            <a:endParaRPr lang="en-US"/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BD7AAC54-6CFF-7D4E-B2C0-6046B5B2CD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9535" y="3605631"/>
            <a:ext cx="2364981" cy="207126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2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6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55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41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Text in here 18pt.</a:t>
            </a:r>
            <a:br>
              <a:rPr lang="en-GB"/>
            </a:br>
            <a:r>
              <a:rPr lang="en-GB"/>
              <a:t>This is dummy copy </a:t>
            </a:r>
            <a:br>
              <a:rPr lang="en-GB"/>
            </a:br>
            <a:r>
              <a:rPr lang="en-GB"/>
              <a:t>and is not intended </a:t>
            </a:r>
            <a:br>
              <a:rPr lang="en-GB"/>
            </a:br>
            <a:r>
              <a:rPr lang="en-GB"/>
              <a:t>to be read.</a:t>
            </a:r>
          </a:p>
        </p:txBody>
      </p:sp>
      <p:sp>
        <p:nvSpPr>
          <p:cNvPr id="45" name="Text Placeholder 42">
            <a:extLst>
              <a:ext uri="{FF2B5EF4-FFF2-40B4-BE49-F238E27FC236}">
                <a16:creationId xmlns:a16="http://schemas.microsoft.com/office/drawing/2014/main" id="{8903BEBE-228F-7C43-9336-D5CBCB0DEE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7614" y="3605631"/>
            <a:ext cx="2364981" cy="207126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2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6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55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41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Text in here 18pt.</a:t>
            </a:r>
            <a:br>
              <a:rPr lang="en-GB"/>
            </a:br>
            <a:r>
              <a:rPr lang="en-GB"/>
              <a:t>This is dummy copy </a:t>
            </a:r>
            <a:br>
              <a:rPr lang="en-GB"/>
            </a:br>
            <a:r>
              <a:rPr lang="en-GB"/>
              <a:t>and is not intended </a:t>
            </a:r>
            <a:br>
              <a:rPr lang="en-GB"/>
            </a:br>
            <a:r>
              <a:rPr lang="en-GB"/>
              <a:t>to be read.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BCA6237B-A2BB-504F-B1FC-F96AFF4420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43581" y="3605631"/>
            <a:ext cx="2364981" cy="207126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2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6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55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41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Text in here 18pt.</a:t>
            </a:r>
            <a:br>
              <a:rPr lang="en-GB"/>
            </a:br>
            <a:r>
              <a:rPr lang="en-GB"/>
              <a:t>This is dummy copy </a:t>
            </a:r>
            <a:br>
              <a:rPr lang="en-GB"/>
            </a:br>
            <a:r>
              <a:rPr lang="en-GB"/>
              <a:t>and is not intended </a:t>
            </a:r>
            <a:br>
              <a:rPr lang="en-GB"/>
            </a:br>
            <a:r>
              <a:rPr lang="en-GB"/>
              <a:t>to be read.</a:t>
            </a:r>
          </a:p>
        </p:txBody>
      </p:sp>
      <p:sp>
        <p:nvSpPr>
          <p:cNvPr id="47" name="Text Placeholder 42">
            <a:extLst>
              <a:ext uri="{FF2B5EF4-FFF2-40B4-BE49-F238E27FC236}">
                <a16:creationId xmlns:a16="http://schemas.microsoft.com/office/drawing/2014/main" id="{9AC02A49-AEF2-564C-9774-959D13ECD7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71660" y="3605631"/>
            <a:ext cx="2364981" cy="207126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2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6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55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41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Text in here 18pt.</a:t>
            </a:r>
            <a:br>
              <a:rPr lang="en-GB"/>
            </a:br>
            <a:r>
              <a:rPr lang="en-GB"/>
              <a:t>This is dummy copy </a:t>
            </a:r>
            <a:br>
              <a:rPr lang="en-GB"/>
            </a:br>
            <a:r>
              <a:rPr lang="en-GB"/>
              <a:t>and is not intended </a:t>
            </a:r>
            <a:br>
              <a:rPr lang="en-GB"/>
            </a:br>
            <a:r>
              <a:rPr lang="en-GB"/>
              <a:t>to be read.</a:t>
            </a:r>
          </a:p>
        </p:txBody>
      </p:sp>
    </p:spTree>
    <p:extLst>
      <p:ext uri="{BB962C8B-B14F-4D97-AF65-F5344CB8AC3E}">
        <p14:creationId xmlns:p14="http://schemas.microsoft.com/office/powerpoint/2010/main" val="418909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0AD6156-90B0-2641-8013-A4C8EB7F28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Slide title </a:t>
            </a:r>
            <a:br>
              <a:rPr lang="en-GB"/>
            </a:br>
            <a:r>
              <a:rPr lang="en-GB"/>
              <a:t>in here</a:t>
            </a:r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5B9623BA-6449-B74D-AFEC-CF5A19B33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2906468" y="3656704"/>
            <a:ext cx="559019" cy="367139"/>
          </a:xfrm>
          <a:prstGeom prst="triangle">
            <a:avLst>
              <a:gd name="adj" fmla="val 527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7D387EB4-8BB1-5B4D-93D8-03D7DF776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5816490" y="3656704"/>
            <a:ext cx="559019" cy="367139"/>
          </a:xfrm>
          <a:prstGeom prst="triangle">
            <a:avLst>
              <a:gd name="adj" fmla="val 527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40EF73FD-218D-7D44-B21E-1463F6000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8726513" y="3656704"/>
            <a:ext cx="559019" cy="367139"/>
          </a:xfrm>
          <a:prstGeom prst="triangle">
            <a:avLst>
              <a:gd name="adj" fmla="val 527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F57AE924-03A3-B143-A3BB-0BC1B5673C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1353" y="2850274"/>
            <a:ext cx="1979613" cy="1981200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lnSpc>
                <a:spcPct val="1000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Text</a:t>
            </a:r>
            <a:endParaRPr lang="en-US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289E2484-7433-3747-8D32-455A457EBB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1375" y="2850274"/>
            <a:ext cx="1979613" cy="1981200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lnSpc>
                <a:spcPct val="1000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Text</a:t>
            </a:r>
            <a:endParaRPr lang="en-US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8239B011-0F06-F840-AE4B-40BCC8B013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61010" y="2849074"/>
            <a:ext cx="1979613" cy="1981200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lnSpc>
                <a:spcPct val="1000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Text</a:t>
            </a:r>
            <a:endParaRPr lang="en-US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2A8EC7EB-9B2A-5146-97C8-F7F2D251D7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71226" y="2849074"/>
            <a:ext cx="1979613" cy="1981200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lnSpc>
                <a:spcPct val="1000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5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1914AC2-8F0C-7F46-8AF2-8B79DF77C1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8950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8014E87C-E30C-A54E-8D10-557B90EA3D5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87738" y="1597025"/>
            <a:ext cx="7842250" cy="39052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32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68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AA60C-C9E3-5648-BE51-2FD2D834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87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2B88D-60B5-B34B-A7F6-48D3CEC44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87" y="1825625"/>
            <a:ext cx="10515600" cy="41476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85AEA7AC-D375-8C44-B077-FA248E192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4725" y="6131965"/>
            <a:ext cx="41148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 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  Section title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BC1893E0-F43D-DA4C-8963-63B2394A07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687" y="6131965"/>
            <a:ext cx="200163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0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3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9" r:id="rId3"/>
    <p:sldLayoutId id="2147483664" r:id="rId4"/>
    <p:sldLayoutId id="2147483665" r:id="rId5"/>
    <p:sldLayoutId id="2147483666" r:id="rId6"/>
    <p:sldLayoutId id="2147483667" r:id="rId7"/>
    <p:sldLayoutId id="2147483656" r:id="rId8"/>
    <p:sldLayoutId id="2147483657" r:id="rId9"/>
    <p:sldLayoutId id="2147483661" r:id="rId10"/>
    <p:sldLayoutId id="2147483660" r:id="rId11"/>
    <p:sldLayoutId id="2147483662" r:id="rId12"/>
    <p:sldLayoutId id="2147483663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spc="-100" baseline="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396000" indent="-3960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56000" indent="-32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88000" indent="-252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448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4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E6A41C-83AA-E741-8C45-070E29CC8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221" y="2529334"/>
            <a:ext cx="6705919" cy="2564576"/>
          </a:xfrm>
        </p:spPr>
        <p:txBody>
          <a:bodyPr/>
          <a:lstStyle/>
          <a:p>
            <a:r>
              <a:rPr lang="en-US" sz="5400" spc="-200">
                <a:solidFill>
                  <a:srgbClr val="1F1F3D"/>
                </a:solidFill>
                <a:latin typeface="Arial Black"/>
              </a:rPr>
              <a:t>P2: Learning Outcomes</a:t>
            </a:r>
            <a:endParaRPr lang="en-US" sz="5400" spc="-200">
              <a:solidFill>
                <a:srgbClr val="1F1F3D"/>
              </a:solidFill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0F783950-D4A6-0649-AF44-070B075ADC14}"/>
              </a:ext>
            </a:extLst>
          </p:cNvPr>
          <p:cNvSpPr txBox="1">
            <a:spLocks/>
          </p:cNvSpPr>
          <p:nvPr/>
        </p:nvSpPr>
        <p:spPr>
          <a:xfrm>
            <a:off x="1140191" y="4348813"/>
            <a:ext cx="6774616" cy="20070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200" b="1" i="0" kern="1200" spc="-300" baseline="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endParaRPr lang="en-US" sz="7200">
              <a:solidFill>
                <a:schemeClr val="bg2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61248C-2067-8945-BCE8-F432FBA89D8B}"/>
              </a:ext>
            </a:extLst>
          </p:cNvPr>
          <p:cNvCxnSpPr>
            <a:cxnSpLocks/>
          </p:cNvCxnSpPr>
          <p:nvPr/>
        </p:nvCxnSpPr>
        <p:spPr>
          <a:xfrm>
            <a:off x="7900327" y="2531327"/>
            <a:ext cx="0" cy="355142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A29211CB-2615-371C-46D1-9753AE2F0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91" y="2162701"/>
            <a:ext cx="902994" cy="19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85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8B96-8A1E-2D42-BEFC-120BDC18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1F1F3D"/>
                </a:solidFill>
                <a:latin typeface="Arial Black"/>
              </a:rPr>
              <a:t>Self Study Modules</a:t>
            </a:r>
            <a:endParaRPr lang="en-US">
              <a:solidFill>
                <a:srgbClr val="1F1F3D"/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45CADECB-C5B0-B1A1-369A-E326CFFC3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7768FA-A5CB-1FE1-1125-B7F5280FC460}"/>
              </a:ext>
            </a:extLst>
          </p:cNvPr>
          <p:cNvSpPr txBox="1"/>
          <p:nvPr/>
        </p:nvSpPr>
        <p:spPr>
          <a:xfrm>
            <a:off x="3619500" y="761999"/>
            <a:ext cx="8341894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panose="020B0604020202020204"/>
              <a:ea typeface="Verdana"/>
              <a:cs typeface="Arial"/>
            </a:endParaRPr>
          </a:p>
          <a:p>
            <a:r>
              <a:rPr lang="en-US" sz="1400" b="1">
                <a:latin typeface="Arial"/>
                <a:cs typeface="Arial"/>
              </a:rPr>
              <a:t>Self study 4: </a:t>
            </a:r>
            <a:r>
              <a:rPr lang="en-US" sz="1400">
                <a:latin typeface="Arial"/>
                <a:cs typeface="Arial"/>
              </a:rPr>
              <a:t>Approaches to decision making</a:t>
            </a:r>
          </a:p>
          <a:p>
            <a:r>
              <a:rPr lang="en-US" sz="1400" b="1">
                <a:solidFill>
                  <a:srgbClr val="000000"/>
                </a:solidFill>
                <a:latin typeface="Arial"/>
                <a:ea typeface="Verdana"/>
                <a:cs typeface="Arial"/>
              </a:rPr>
              <a:t>By the end of this module, leaders will be able to:</a:t>
            </a:r>
            <a:endParaRPr lang="en-US" b="1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Describe the complex ecology of social work decision-making, and the difference between practical-moral and technical-rational judgements in social work.</a:t>
            </a:r>
            <a:endParaRPr lang="en-US">
              <a:cs typeface="Arial" panose="020B060402020202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Identify ethical dilemmas in case studies and in your own practice context.</a:t>
            </a:r>
            <a:endParaRPr lang="en-US">
              <a:cs typeface="Arial" panose="020B060402020202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Reflect on your own individual skills of good judgement and identify how you can develop them even further.</a:t>
            </a:r>
            <a:endParaRPr lang="en-US">
              <a:cs typeface="Arial" panose="020B060402020202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Describe and experience some of the benefits (and challenges) of working in groups to improve the quality of judgements and decisions, and how to make the most of diverse perspectives.</a:t>
            </a:r>
            <a:endParaRPr lang="en-US">
              <a:cs typeface="Arial" panose="020B0604020202020204"/>
            </a:endParaRPr>
          </a:p>
          <a:p>
            <a:endParaRPr lang="en-US" sz="1400" b="1">
              <a:ea typeface="Verdana"/>
              <a:cs typeface="Arial"/>
            </a:endParaRPr>
          </a:p>
          <a:p>
            <a:endParaRPr lang="en-US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026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8B96-8A1E-2D42-BEFC-120BDC18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1F1F3D"/>
                </a:solidFill>
                <a:latin typeface="Arial Black"/>
              </a:rPr>
              <a:t>Self Study Modules</a:t>
            </a:r>
            <a:endParaRPr lang="en-US">
              <a:solidFill>
                <a:srgbClr val="1F1F3D"/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45CADECB-C5B0-B1A1-369A-E326CFFC3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7768FA-A5CB-1FE1-1125-B7F5280FC460}"/>
              </a:ext>
            </a:extLst>
          </p:cNvPr>
          <p:cNvSpPr txBox="1"/>
          <p:nvPr/>
        </p:nvSpPr>
        <p:spPr>
          <a:xfrm>
            <a:off x="3499184" y="280736"/>
            <a:ext cx="8341894" cy="67710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>
              <a:cs typeface="Arial"/>
            </a:endParaRPr>
          </a:p>
          <a:p>
            <a:endParaRPr lang="en-US" sz="1400" b="1">
              <a:cs typeface="Arial"/>
            </a:endParaRPr>
          </a:p>
          <a:p>
            <a:r>
              <a:rPr lang="en-US" sz="1400" b="1">
                <a:cs typeface="Arial"/>
              </a:rPr>
              <a:t>Self study: </a:t>
            </a:r>
            <a:r>
              <a:rPr lang="en-US" sz="1400">
                <a:cs typeface="Arial"/>
              </a:rPr>
              <a:t>Reducing bureaucracy</a:t>
            </a:r>
            <a:endParaRPr lang="en-US">
              <a:cs typeface="Arial"/>
            </a:endParaRPr>
          </a:p>
          <a:p>
            <a:r>
              <a:rPr lang="en-US" sz="1400" b="1">
                <a:cs typeface="Arial"/>
              </a:rPr>
              <a:t>By the end of this module, leaders will be able to: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+mn-lt"/>
              </a:rPr>
              <a:t>Developed an understanding of how bureaucracy can create barriers to social workers doing their best work and have an awareness of how this can be reimagined.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+mn-lt"/>
              </a:rPr>
              <a:t>Reflected on your role as a leader and how you can enable small changes to be made that are identified and voiced by practitioners.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+mn-lt"/>
              </a:rPr>
              <a:t>Practiced engaging your teams in conversations about change and creating the context for the Crescendo approach.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+mn-lt"/>
              </a:rPr>
              <a:t>Created an action plan for how you can take the first small steps to tackle the bureaucratic barriers that can frustrate your staff.</a:t>
            </a:r>
          </a:p>
          <a:p>
            <a:endParaRPr lang="en-US" sz="1400" b="1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1400" b="1">
                <a:latin typeface="Arial"/>
                <a:ea typeface="Verdana"/>
                <a:cs typeface="Arial"/>
              </a:rPr>
              <a:t>Self study: </a:t>
            </a:r>
            <a:r>
              <a:rPr lang="en-US" sz="1400">
                <a:solidFill>
                  <a:srgbClr val="000000"/>
                </a:solidFill>
                <a:ea typeface="Verdana"/>
                <a:cs typeface="+mn-lt"/>
              </a:rPr>
              <a:t>Surviving and thriving as a leader</a:t>
            </a:r>
          </a:p>
          <a:p>
            <a:r>
              <a:rPr lang="en-US" sz="1400" b="1">
                <a:latin typeface="Arial"/>
                <a:ea typeface="Verdana"/>
                <a:cs typeface="Arial"/>
              </a:rPr>
              <a:t>By the end of this module, leaders will be able to: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Issues of wellbeing as a children’s services leader.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Systems of support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Building your wellbeing toolkit.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 Enhancing hope and meaning.</a:t>
            </a:r>
          </a:p>
          <a:p>
            <a:endParaRPr lang="en-US" sz="1400" b="1">
              <a:latin typeface="Arial"/>
              <a:ea typeface="Verdana"/>
              <a:cs typeface="Arial"/>
            </a:endParaRPr>
          </a:p>
          <a:p>
            <a:r>
              <a:rPr lang="en-US" sz="1400" b="1">
                <a:latin typeface="Arial"/>
                <a:ea typeface="Verdana"/>
                <a:cs typeface="Arial"/>
              </a:rPr>
              <a:t>Self study: </a:t>
            </a:r>
            <a:r>
              <a:rPr lang="en-US" sz="1400">
                <a:solidFill>
                  <a:srgbClr val="000000"/>
                </a:solidFill>
                <a:ea typeface="Verdana"/>
                <a:cs typeface="+mn-lt"/>
              </a:rPr>
              <a:t>Individual supervision</a:t>
            </a:r>
            <a:endParaRPr lang="en-US" sz="1400">
              <a:latin typeface="Arial"/>
              <a:ea typeface="Verdana"/>
              <a:cs typeface="Arial"/>
            </a:endParaRPr>
          </a:p>
          <a:p>
            <a:r>
              <a:rPr lang="en-US" sz="1400" b="1">
                <a:latin typeface="Arial"/>
                <a:ea typeface="Verdana"/>
                <a:cs typeface="Arial"/>
              </a:rPr>
              <a:t>By the end of this module, leaders will be able to: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Explain what effective supervision is.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Critically reflect on the seven principles of effective supervision as identified by Dr David Wilkins (Cardiff University). 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Reflect on different perspectives on the supervisory relationship and space.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Identify your own strengths and areas for development in providing effective supervision.</a:t>
            </a:r>
          </a:p>
          <a:p>
            <a:pPr marL="285750" indent="-285750">
              <a:buFont typeface="Arial"/>
              <a:buChar char="•"/>
            </a:pPr>
            <a:endParaRPr lang="en-US" sz="1400">
              <a:latin typeface="Arial"/>
              <a:ea typeface="Verdana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endParaRPr lang="en-US" sz="1400">
              <a:latin typeface="Arial"/>
              <a:ea typeface="Verdana"/>
              <a:cs typeface="Arial"/>
            </a:endParaRPr>
          </a:p>
          <a:p>
            <a:endParaRPr lang="en-US" sz="1400">
              <a:latin typeface="Arial"/>
              <a:ea typeface="Verdana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400">
              <a:latin typeface="Arial"/>
              <a:ea typeface="Verdana"/>
              <a:cs typeface="Arial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D422CD0-6AF7-2D20-8F93-08C329EAD7EF}"/>
              </a:ext>
            </a:extLst>
          </p:cNvPr>
          <p:cNvSpPr txBox="1">
            <a:spLocks/>
          </p:cNvSpPr>
          <p:nvPr/>
        </p:nvSpPr>
        <p:spPr>
          <a:xfrm>
            <a:off x="534529" y="2884898"/>
            <a:ext cx="2585096" cy="10847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spc="-100" baseline="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r>
              <a:rPr lang="en-US" sz="2400" b="0">
                <a:solidFill>
                  <a:srgbClr val="1F1F3D"/>
                </a:solidFill>
                <a:latin typeface="Arial"/>
                <a:cs typeface="Arial"/>
              </a:rPr>
              <a:t>Leaders are required to complete one of the following modules.</a:t>
            </a:r>
          </a:p>
          <a:p>
            <a:endParaRPr lang="en-US" sz="2400" b="0">
              <a:solidFill>
                <a:srgbClr val="1F1F3D"/>
              </a:solidFill>
              <a:latin typeface="Arial"/>
              <a:cs typeface="Arial"/>
            </a:endParaRPr>
          </a:p>
          <a:p>
            <a:r>
              <a:rPr lang="en-US" sz="2400" b="0">
                <a:solidFill>
                  <a:srgbClr val="1F1F3D"/>
                </a:solidFill>
                <a:latin typeface="Arial"/>
                <a:cs typeface="Arial"/>
              </a:rPr>
              <a:t>Later in the </a:t>
            </a:r>
            <a:r>
              <a:rPr lang="en-US" sz="2400" b="0" err="1">
                <a:solidFill>
                  <a:srgbClr val="1F1F3D"/>
                </a:solidFill>
                <a:latin typeface="Arial"/>
                <a:cs typeface="Arial"/>
              </a:rPr>
              <a:t>programme</a:t>
            </a:r>
            <a:r>
              <a:rPr lang="en-US" sz="2400" b="0">
                <a:solidFill>
                  <a:srgbClr val="1F1F3D"/>
                </a:solidFill>
                <a:latin typeface="Arial"/>
                <a:cs typeface="Arial"/>
              </a:rPr>
              <a:t> there is a second self- study release where they also select 1 module.</a:t>
            </a:r>
          </a:p>
        </p:txBody>
      </p:sp>
    </p:spTree>
    <p:extLst>
      <p:ext uri="{BB962C8B-B14F-4D97-AF65-F5344CB8AC3E}">
        <p14:creationId xmlns:p14="http://schemas.microsoft.com/office/powerpoint/2010/main" val="241087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46AECB0-6046-C54D-B949-C04B1EAB45C7}"/>
              </a:ext>
            </a:extLst>
          </p:cNvPr>
          <p:cNvSpPr txBox="1">
            <a:spLocks/>
          </p:cNvSpPr>
          <p:nvPr/>
        </p:nvSpPr>
        <p:spPr>
          <a:xfrm>
            <a:off x="863163" y="757313"/>
            <a:ext cx="4054673" cy="1084739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spc="-100" baseline="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r>
              <a:rPr lang="en-US" err="1">
                <a:latin typeface="Arial Black"/>
              </a:rPr>
              <a:t>Programme</a:t>
            </a:r>
            <a:r>
              <a:rPr lang="en-US">
                <a:latin typeface="Arial Black"/>
              </a:rPr>
              <a:t> Structure</a:t>
            </a:r>
            <a:endParaRPr lang="en-US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5CEB10F9-053E-55F4-59A4-CFA20EDE1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DFEA2C9B-B1BA-0A61-FBCF-8D4BD53724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2" y="2335600"/>
            <a:ext cx="10734172" cy="384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914EC0AB-2B04-50BB-9778-7EE8FDD6A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0" y="821193"/>
            <a:ext cx="8406459" cy="481109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586D579-4473-D1D0-E5E0-EA28E6E9C088}"/>
              </a:ext>
            </a:extLst>
          </p:cNvPr>
          <p:cNvSpPr txBox="1">
            <a:spLocks/>
          </p:cNvSpPr>
          <p:nvPr/>
        </p:nvSpPr>
        <p:spPr>
          <a:xfrm>
            <a:off x="760025" y="671959"/>
            <a:ext cx="4054673" cy="1084739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spc="-100" baseline="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r>
              <a:rPr lang="en-US" err="1">
                <a:latin typeface="Arial Black"/>
              </a:rPr>
              <a:t>Programme</a:t>
            </a:r>
            <a:r>
              <a:rPr lang="en-US">
                <a:latin typeface="Arial Black"/>
              </a:rPr>
              <a:t> Structure</a:t>
            </a:r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0D1C8389-1367-CADC-E2CD-97CEF11E6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4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8B96-8A1E-2D42-BEFC-120BDC18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1F1F3D"/>
                </a:solidFill>
                <a:latin typeface="Arial Black"/>
              </a:rPr>
              <a:t>Residential 1</a:t>
            </a:r>
            <a:endParaRPr lang="en-US">
              <a:solidFill>
                <a:srgbClr val="1F1F3D"/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45CADECB-C5B0-B1A1-369A-E326CFFC3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27F4BB-8F8B-FBB6-B84E-A3825F7480B6}"/>
              </a:ext>
            </a:extLst>
          </p:cNvPr>
          <p:cNvSpPr txBox="1"/>
          <p:nvPr/>
        </p:nvSpPr>
        <p:spPr>
          <a:xfrm>
            <a:off x="521368" y="2546684"/>
            <a:ext cx="2677026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Arial"/>
                <a:cs typeface="Calibri"/>
              </a:rPr>
              <a:t>Theme:</a:t>
            </a:r>
            <a:r>
              <a:rPr lang="en-US" sz="2800">
                <a:latin typeface="Arial"/>
                <a:cs typeface="Calibri"/>
              </a:rPr>
              <a:t> Leading from the middle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7768FA-A5CB-1FE1-1125-B7F5280FC460}"/>
              </a:ext>
            </a:extLst>
          </p:cNvPr>
          <p:cNvSpPr txBox="1"/>
          <p:nvPr/>
        </p:nvSpPr>
        <p:spPr>
          <a:xfrm>
            <a:off x="3599447" y="401052"/>
            <a:ext cx="8341894" cy="68941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cs typeface="Arial"/>
              </a:rPr>
              <a:t>Session:</a:t>
            </a:r>
            <a:r>
              <a:rPr lang="en-US" sz="1400">
                <a:cs typeface="Arial"/>
              </a:rPr>
              <a:t> Values and motivation</a:t>
            </a:r>
          </a:p>
          <a:p>
            <a:r>
              <a:rPr lang="en-US" sz="1400" b="1">
                <a:cs typeface="Arial"/>
              </a:rPr>
              <a:t>Learning outcomes: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Identify personal values - moving them from professing words to </a:t>
            </a:r>
            <a:r>
              <a:rPr lang="en-US" sz="1400" err="1">
                <a:solidFill>
                  <a:srgbClr val="000000"/>
                </a:solidFill>
                <a:cs typeface="Arial"/>
              </a:rPr>
              <a:t>practising</a:t>
            </a:r>
            <a:r>
              <a:rPr lang="en-US" sz="1400">
                <a:solidFill>
                  <a:srgbClr val="000000"/>
                </a:solidFill>
                <a:cs typeface="Arial"/>
              </a:rPr>
              <a:t> </a:t>
            </a:r>
            <a:r>
              <a:rPr lang="en-US" sz="1400" err="1">
                <a:solidFill>
                  <a:srgbClr val="000000"/>
                </a:solidFill>
                <a:cs typeface="Arial"/>
              </a:rPr>
              <a:t>behaviours</a:t>
            </a:r>
            <a:r>
              <a:rPr lang="en-US" sz="1400">
                <a:solidFill>
                  <a:srgbClr val="000000"/>
                </a:solidFill>
                <a:cs typeface="Arial"/>
              </a:rPr>
              <a:t>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Learn how values operate in our professional lives and in our connections with children and families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Reflect on the </a:t>
            </a:r>
            <a:r>
              <a:rPr lang="en-US" sz="1400" err="1">
                <a:solidFill>
                  <a:srgbClr val="000000"/>
                </a:solidFill>
                <a:cs typeface="Arial"/>
              </a:rPr>
              <a:t>behaviours</a:t>
            </a:r>
            <a:r>
              <a:rPr lang="en-US" sz="1400">
                <a:solidFill>
                  <a:srgbClr val="000000"/>
                </a:solidFill>
                <a:cs typeface="Arial"/>
              </a:rPr>
              <a:t> that support the values, so you can learn to </a:t>
            </a:r>
            <a:r>
              <a:rPr lang="en-US" sz="1400" err="1">
                <a:solidFill>
                  <a:srgbClr val="000000"/>
                </a:solidFill>
                <a:cs typeface="Arial"/>
              </a:rPr>
              <a:t>recognise</a:t>
            </a:r>
            <a:r>
              <a:rPr lang="en-US" sz="1400">
                <a:solidFill>
                  <a:srgbClr val="000000"/>
                </a:solidFill>
                <a:cs typeface="Arial"/>
              </a:rPr>
              <a:t> when you are acting from a place of congruence and when you are not.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Share and learn from others about their values and drivers to build relationships as a cohort and come away with an action for using this at work.</a:t>
            </a:r>
          </a:p>
          <a:p>
            <a:pPr marL="285750" indent="-285750">
              <a:buFont typeface="Arial"/>
              <a:buChar char="•"/>
            </a:pPr>
            <a:endParaRPr lang="en-US" sz="1400">
              <a:cs typeface="Arial"/>
            </a:endParaRPr>
          </a:p>
          <a:p>
            <a:r>
              <a:rPr lang="en-US" sz="1400" b="1">
                <a:cs typeface="Arial"/>
              </a:rPr>
              <a:t>Session: </a:t>
            </a:r>
            <a:r>
              <a:rPr lang="en-US" sz="1400">
                <a:latin typeface="Arial"/>
                <a:cs typeface="Arial"/>
              </a:rPr>
              <a:t>Let’s think and talk about racism</a:t>
            </a:r>
          </a:p>
          <a:p>
            <a:r>
              <a:rPr lang="en-US" sz="1400" b="1">
                <a:cs typeface="Arial"/>
              </a:rPr>
              <a:t>Learning outcomes:</a:t>
            </a:r>
          </a:p>
          <a:p>
            <a:pPr marL="171450" indent="-1714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To reflect on why an anti-oppressive and anti-discriminatory culture is central to Social Work </a:t>
            </a:r>
          </a:p>
          <a:p>
            <a:pPr marL="171450" indent="-1714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Review the importance of taking an intersectional approach in conversations around diversity and inclusion </a:t>
            </a:r>
          </a:p>
          <a:p>
            <a:pPr marL="171450" indent="-1714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To secure an understanding of anti-racism through knowledge of white privilege, unconscious bias and microaggressions, in order to identify these </a:t>
            </a:r>
          </a:p>
          <a:p>
            <a:pPr marL="171450" indent="-1714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To learn about and reflect on strategies to challenge racism and create more inclusive practices.</a:t>
            </a:r>
          </a:p>
          <a:p>
            <a:endParaRPr lang="en-US" sz="1400" b="1">
              <a:cs typeface="Arial"/>
            </a:endParaRPr>
          </a:p>
          <a:p>
            <a:r>
              <a:rPr lang="en-US" sz="1400" b="1">
                <a:cs typeface="Arial"/>
              </a:rPr>
              <a:t>Session:</a:t>
            </a:r>
            <a:r>
              <a:rPr lang="en-US" sz="1400">
                <a:cs typeface="Arial"/>
              </a:rPr>
              <a:t> </a:t>
            </a:r>
            <a:r>
              <a:rPr lang="en-US" sz="1400">
                <a:latin typeface="Arial"/>
                <a:cs typeface="Calibri"/>
              </a:rPr>
              <a:t>Building team resilience</a:t>
            </a:r>
          </a:p>
          <a:p>
            <a:r>
              <a:rPr lang="en-US" sz="1400" b="1">
                <a:latin typeface="Arial"/>
                <a:cs typeface="Arial"/>
              </a:rPr>
              <a:t>Learning outcomes:</a:t>
            </a:r>
            <a:endParaRPr lang="en-US" sz="1400" b="1"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To share experience and expertise regarding building individual and team resilience.</a:t>
            </a:r>
          </a:p>
          <a:p>
            <a:pPr marL="171450" indent="-1714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To introduce you to frameworks that build understanding of the topic and can be a resource in TM role</a:t>
            </a:r>
          </a:p>
          <a:p>
            <a:pPr marL="171450" indent="-1714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To identify next steps in your TM role in relation to building resilient teams</a:t>
            </a:r>
          </a:p>
          <a:p>
            <a:pPr marL="171450" indent="-171450">
              <a:buFont typeface="Arial"/>
              <a:buChar char="•"/>
            </a:pPr>
            <a:endParaRPr lang="en-US" sz="1400">
              <a:cs typeface="Arial"/>
            </a:endParaRPr>
          </a:p>
          <a:p>
            <a:r>
              <a:rPr lang="en-US" sz="1400" b="1">
                <a:cs typeface="Arial"/>
              </a:rPr>
              <a:t>Session</a:t>
            </a:r>
            <a:r>
              <a:rPr lang="en-US" sz="1400">
                <a:cs typeface="Arial"/>
              </a:rPr>
              <a:t>: </a:t>
            </a:r>
            <a:r>
              <a:rPr lang="en-US" sz="1400" err="1">
                <a:cs typeface="Arial"/>
              </a:rPr>
              <a:t>Practising</a:t>
            </a:r>
            <a:r>
              <a:rPr lang="en-US" sz="1400">
                <a:cs typeface="Arial"/>
              </a:rPr>
              <a:t> courageous conversations</a:t>
            </a:r>
          </a:p>
          <a:p>
            <a:r>
              <a:rPr lang="en-US" sz="1400" b="1">
                <a:cs typeface="Arial"/>
              </a:rPr>
              <a:t>Learning outcomes:</a:t>
            </a:r>
          </a:p>
          <a:p>
            <a:pPr marL="171450" indent="-171450">
              <a:buFont typeface="Arial"/>
              <a:buChar char="•"/>
            </a:pPr>
            <a:r>
              <a:rPr lang="en-US" sz="1400">
                <a:cs typeface="Arial"/>
              </a:rPr>
              <a:t>Using the 5 part assert model, have the opportunity to deliberately </a:t>
            </a:r>
            <a:r>
              <a:rPr lang="en-US" sz="1400" err="1">
                <a:cs typeface="Arial"/>
              </a:rPr>
              <a:t>practise</a:t>
            </a:r>
            <a:r>
              <a:rPr lang="en-US" sz="1400">
                <a:cs typeface="Arial"/>
              </a:rPr>
              <a:t> a difficult conversation you may need to have with a colleague, direct report or manager. Get feedback on this from the facilitator and colleagues.</a:t>
            </a:r>
          </a:p>
          <a:p>
            <a:endParaRPr lang="en-US">
              <a:solidFill>
                <a:srgbClr val="000000"/>
              </a:solidFill>
              <a:cs typeface="Arial"/>
            </a:endParaRPr>
          </a:p>
          <a:p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492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8B96-8A1E-2D42-BEFC-120BDC18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1F1F3D"/>
                </a:solidFill>
                <a:latin typeface="Arial Black"/>
              </a:rPr>
              <a:t>Residential 2</a:t>
            </a:r>
            <a:endParaRPr lang="en-US">
              <a:solidFill>
                <a:srgbClr val="1F1F3D"/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45CADECB-C5B0-B1A1-369A-E326CFFC3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27F4BB-8F8B-FBB6-B84E-A3825F7480B6}"/>
              </a:ext>
            </a:extLst>
          </p:cNvPr>
          <p:cNvSpPr txBox="1"/>
          <p:nvPr/>
        </p:nvSpPr>
        <p:spPr>
          <a:xfrm>
            <a:off x="521368" y="2546684"/>
            <a:ext cx="2797341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Arial"/>
                <a:cs typeface="Calibri"/>
              </a:rPr>
              <a:t>Theme:</a:t>
            </a:r>
            <a:r>
              <a:rPr lang="en-US" sz="2800">
                <a:latin typeface="Arial"/>
                <a:cs typeface="Calibri"/>
              </a:rPr>
              <a:t> Our collective power – revising to ‘making change’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7768FA-A5CB-1FE1-1125-B7F5280FC460}"/>
              </a:ext>
            </a:extLst>
          </p:cNvPr>
          <p:cNvSpPr txBox="1"/>
          <p:nvPr/>
        </p:nvSpPr>
        <p:spPr>
          <a:xfrm>
            <a:off x="3599447" y="401052"/>
            <a:ext cx="8341894" cy="63401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cs typeface="Arial"/>
              </a:rPr>
              <a:t>Session:</a:t>
            </a:r>
            <a:r>
              <a:rPr lang="en-US" sz="1400">
                <a:cs typeface="Arial"/>
              </a:rPr>
              <a:t> Influencing and Inspiring </a:t>
            </a:r>
          </a:p>
          <a:p>
            <a:r>
              <a:rPr lang="en-US" sz="1400" b="1">
                <a:cs typeface="Arial"/>
              </a:rPr>
              <a:t>Learning outcomes: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Hear the experiences of social care leaders.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Explore influencing models as change management framework.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Understand approaches to influencing in social care system.</a:t>
            </a:r>
          </a:p>
          <a:p>
            <a:pPr marL="285750" indent="-285750">
              <a:buFont typeface="Arial"/>
              <a:buChar char="•"/>
            </a:pPr>
            <a:r>
              <a:rPr lang="en-US" sz="1400" err="1">
                <a:cs typeface="Arial"/>
              </a:rPr>
              <a:t>Recognise</a:t>
            </a:r>
            <a:r>
              <a:rPr lang="en-US" sz="1400">
                <a:cs typeface="Arial"/>
              </a:rPr>
              <a:t> why influencing is important to improving lives of families and children.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Understand better how context can affect approaches to influencing.</a:t>
            </a:r>
          </a:p>
          <a:p>
            <a:pPr marL="285750" indent="-285750">
              <a:buFont typeface="Arial"/>
              <a:buChar char="•"/>
            </a:pPr>
            <a:endParaRPr lang="en-US" sz="1400">
              <a:cs typeface="Arial"/>
            </a:endParaRPr>
          </a:p>
          <a:p>
            <a:r>
              <a:rPr lang="en-US" sz="1400" b="1">
                <a:solidFill>
                  <a:srgbClr val="000000"/>
                </a:solidFill>
                <a:cs typeface="Arial"/>
              </a:rPr>
              <a:t>Session:</a:t>
            </a:r>
            <a:r>
              <a:rPr lang="en-US" sz="1400">
                <a:solidFill>
                  <a:srgbClr val="000000"/>
                </a:solidFill>
                <a:cs typeface="Arial"/>
              </a:rPr>
              <a:t> </a:t>
            </a:r>
            <a:r>
              <a:rPr lang="en-US" sz="1400" err="1">
                <a:solidFill>
                  <a:srgbClr val="000000"/>
                </a:solidFill>
                <a:cs typeface="Arial"/>
              </a:rPr>
              <a:t>Maximising</a:t>
            </a:r>
            <a:r>
              <a:rPr lang="en-US" sz="1400">
                <a:solidFill>
                  <a:srgbClr val="000000"/>
                </a:solidFill>
                <a:cs typeface="Arial"/>
              </a:rPr>
              <a:t> multi-agency partnerships </a:t>
            </a:r>
          </a:p>
          <a:p>
            <a:r>
              <a:rPr lang="en-US" sz="1400" b="1">
                <a:solidFill>
                  <a:srgbClr val="000000"/>
                </a:solidFill>
                <a:cs typeface="Arial"/>
              </a:rPr>
              <a:t>Learning outcomes: 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To explore how to </a:t>
            </a:r>
            <a:r>
              <a:rPr lang="en-US" sz="1400" err="1">
                <a:solidFill>
                  <a:srgbClr val="000000"/>
                </a:solidFill>
                <a:cs typeface="Arial"/>
              </a:rPr>
              <a:t>maximise</a:t>
            </a:r>
            <a:r>
              <a:rPr lang="en-US" sz="1400">
                <a:solidFill>
                  <a:srgbClr val="000000"/>
                </a:solidFill>
                <a:cs typeface="Arial"/>
              </a:rPr>
              <a:t> relationships with multi-agency partners.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Have an appreciation of others' logic and practices.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To consider ways in which we use our power within the context of multi-agency working.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To explore how Communication and CMM theory can help in your individual context.</a:t>
            </a:r>
          </a:p>
          <a:p>
            <a:endParaRPr lang="en-US" sz="1400">
              <a:cs typeface="Arial"/>
            </a:endParaRPr>
          </a:p>
          <a:p>
            <a:pPr>
              <a:buFont typeface="Arial"/>
            </a:pPr>
            <a:r>
              <a:rPr lang="en-US" sz="1400" b="1">
                <a:cs typeface="Arial"/>
              </a:rPr>
              <a:t>Session: </a:t>
            </a:r>
            <a:r>
              <a:rPr lang="en-US" sz="1400">
                <a:cs typeface="Arial"/>
              </a:rPr>
              <a:t>The Fellowship</a:t>
            </a:r>
          </a:p>
          <a:p>
            <a:r>
              <a:rPr lang="en-US" sz="1400" b="1">
                <a:cs typeface="Arial"/>
              </a:rPr>
              <a:t>Learning outcomes: 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Learn about the Fellowship and what is available to support your continued leadership journey.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Network with colleagues you may not have met before</a:t>
            </a:r>
          </a:p>
          <a:p>
            <a:endParaRPr lang="en-US" sz="1400" b="1">
              <a:cs typeface="Arial"/>
            </a:endParaRPr>
          </a:p>
          <a:p>
            <a:r>
              <a:rPr lang="en-US" sz="1400" b="1">
                <a:cs typeface="Arial"/>
              </a:rPr>
              <a:t>Session: </a:t>
            </a:r>
            <a:r>
              <a:rPr lang="en-US" sz="1400">
                <a:cs typeface="Arial"/>
              </a:rPr>
              <a:t>Connecting with difference: neurodiversity in social work</a:t>
            </a:r>
          </a:p>
          <a:p>
            <a:r>
              <a:rPr lang="en-US" sz="1400" b="1">
                <a:cs typeface="Arial"/>
              </a:rPr>
              <a:t>Learning outcomes: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Achieve awareness of key terms in relation to neurodiversity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Develop understanding of different aspects of neurodivergence, and how that may impact on learning, practice and employment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Begin to explore ways to develop your anti-oppressive practice and allyship with your neurodivergent colleagues and service users</a:t>
            </a:r>
          </a:p>
          <a:p>
            <a:pPr marL="285750" indent="-285750">
              <a:buFont typeface="Arial"/>
              <a:buChar char="•"/>
            </a:pPr>
            <a:endParaRPr lang="en-US" sz="1400">
              <a:cs typeface="Arial"/>
            </a:endParaRPr>
          </a:p>
          <a:p>
            <a:endParaRPr lang="en-US" sz="14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716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8B96-8A1E-2D42-BEFC-120BDC18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1F1F3D"/>
                </a:solidFill>
                <a:latin typeface="Arial Black"/>
              </a:rPr>
              <a:t>R2 continued...</a:t>
            </a:r>
            <a:endParaRPr lang="en-US">
              <a:solidFill>
                <a:srgbClr val="1F1F3D"/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45CADECB-C5B0-B1A1-369A-E326CFFC3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27F4BB-8F8B-FBB6-B84E-A3825F7480B6}"/>
              </a:ext>
            </a:extLst>
          </p:cNvPr>
          <p:cNvSpPr txBox="1"/>
          <p:nvPr/>
        </p:nvSpPr>
        <p:spPr>
          <a:xfrm>
            <a:off x="521368" y="2546684"/>
            <a:ext cx="2797341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Arial"/>
                <a:cs typeface="Calibri"/>
              </a:rPr>
              <a:t>Theme:</a:t>
            </a:r>
            <a:r>
              <a:rPr lang="en-US" sz="2800">
                <a:latin typeface="Arial"/>
                <a:cs typeface="Calibri"/>
              </a:rPr>
              <a:t> Our collective power – revising to ‘making change’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7768FA-A5CB-1FE1-1125-B7F5280FC460}"/>
              </a:ext>
            </a:extLst>
          </p:cNvPr>
          <p:cNvSpPr txBox="1"/>
          <p:nvPr/>
        </p:nvSpPr>
        <p:spPr>
          <a:xfrm>
            <a:off x="3649579" y="1714499"/>
            <a:ext cx="8341894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cs typeface="Arial"/>
              </a:rPr>
              <a:t>Session:</a:t>
            </a:r>
            <a:r>
              <a:rPr lang="en-US" sz="1400">
                <a:cs typeface="Arial"/>
              </a:rPr>
              <a:t> Group supervision</a:t>
            </a:r>
          </a:p>
          <a:p>
            <a:r>
              <a:rPr lang="en-US" sz="1400" b="1">
                <a:cs typeface="Arial"/>
              </a:rPr>
              <a:t>Learning outcomes: 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Deepen understanding of practice shaping function of supervision and leadership role within your </a:t>
            </a:r>
            <a:r>
              <a:rPr lang="en-US" sz="1400" err="1">
                <a:solidFill>
                  <a:srgbClr val="000000"/>
                </a:solidFill>
                <a:cs typeface="Arial"/>
              </a:rPr>
              <a:t>organisation</a:t>
            </a:r>
            <a:r>
              <a:rPr lang="en-US" sz="1400">
                <a:solidFill>
                  <a:srgbClr val="000000"/>
                </a:solidFill>
                <a:cs typeface="Arial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Expand your knowledge of the key domains of group supervision and relationship with direct practice.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cs typeface="Arial"/>
              </a:rPr>
              <a:t>Practice skills in structured group supervision forum to improve quality of supervisory practice.</a:t>
            </a:r>
          </a:p>
          <a:p>
            <a:pPr marL="285750" indent="-285750">
              <a:buFont typeface="Arial"/>
              <a:buChar char="•"/>
            </a:pPr>
            <a:endParaRPr lang="en-US" sz="1400">
              <a:solidFill>
                <a:srgbClr val="000000"/>
              </a:solidFill>
              <a:cs typeface="Arial"/>
            </a:endParaRPr>
          </a:p>
          <a:p>
            <a:r>
              <a:rPr lang="en-US" sz="1400" b="1">
                <a:cs typeface="Arial"/>
              </a:rPr>
              <a:t>Session:</a:t>
            </a:r>
            <a:r>
              <a:rPr lang="en-US" sz="1400">
                <a:cs typeface="Arial"/>
              </a:rPr>
              <a:t> Expert by experience: the Daisy chain</a:t>
            </a:r>
          </a:p>
          <a:p>
            <a:r>
              <a:rPr lang="en-US" sz="1400" b="1">
                <a:cs typeface="Arial"/>
              </a:rPr>
              <a:t>Learning outcomes: 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An interactive performance where Leaders have the opportunity to hear a creative exploration of a Care Leavers experience – the performance is framed around a review of the care sys</a:t>
            </a:r>
            <a:r>
              <a:rPr lang="en-US" sz="1400">
                <a:latin typeface="Arial"/>
                <a:cs typeface="Arial"/>
              </a:rPr>
              <a:t>tem.</a:t>
            </a:r>
          </a:p>
          <a:p>
            <a:endParaRPr lang="en-US" sz="14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039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8B96-8A1E-2D42-BEFC-120BDC18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1F1F3D"/>
                </a:solidFill>
                <a:latin typeface="Arial Black"/>
              </a:rPr>
              <a:t>Workshop Modules</a:t>
            </a:r>
            <a:endParaRPr lang="en-US">
              <a:solidFill>
                <a:srgbClr val="1F1F3D"/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45CADECB-C5B0-B1A1-369A-E326CFFC3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7768FA-A5CB-1FE1-1125-B7F5280FC460}"/>
              </a:ext>
            </a:extLst>
          </p:cNvPr>
          <p:cNvSpPr txBox="1"/>
          <p:nvPr/>
        </p:nvSpPr>
        <p:spPr>
          <a:xfrm>
            <a:off x="3546097" y="924277"/>
            <a:ext cx="8341894" cy="46166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cs typeface="Arial"/>
              </a:rPr>
              <a:t>Workshop 1: </a:t>
            </a:r>
            <a:r>
              <a:rPr lang="en-US" sz="1400">
                <a:latin typeface="Arial"/>
                <a:cs typeface="Calibri"/>
              </a:rPr>
              <a:t>Exploring methods to critique evidence</a:t>
            </a:r>
            <a:endParaRPr lang="en-US" sz="1400">
              <a:latin typeface="Arial"/>
              <a:cs typeface="Arial"/>
            </a:endParaRPr>
          </a:p>
          <a:p>
            <a:r>
              <a:rPr lang="en-US" sz="1400" b="1">
                <a:cs typeface="Arial"/>
              </a:rPr>
              <a:t>By the end of this </a:t>
            </a:r>
            <a:r>
              <a:rPr lang="en-US" sz="1400" b="1" err="1">
                <a:cs typeface="Arial"/>
              </a:rPr>
              <a:t>workship</a:t>
            </a:r>
            <a:r>
              <a:rPr lang="en-US" sz="1400" b="1">
                <a:cs typeface="Arial"/>
              </a:rPr>
              <a:t>, leaders will be able to: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4D4D51"/>
                </a:solidFill>
                <a:latin typeface="Arial" panose="020B0604020202020204"/>
                <a:ea typeface="Verdana"/>
                <a:cs typeface="Arial"/>
              </a:rPr>
              <a:t>Understand the strengths and challenges of using research evidence.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4D4D51"/>
                </a:solidFill>
                <a:latin typeface="Arial" panose="020B0604020202020204"/>
                <a:ea typeface="Verdana"/>
                <a:cs typeface="Arial"/>
              </a:rPr>
              <a:t>Understand why it is important to critique research evidence.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4D4D51"/>
                </a:solidFill>
                <a:latin typeface="Arial" panose="020B0604020202020204"/>
                <a:ea typeface="Verdana"/>
                <a:cs typeface="Arial"/>
              </a:rPr>
              <a:t>Be able to evaluate different types of evidence for their relevance and trustworthiness and apply the evidence to a practical task.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4D4D51"/>
                </a:solidFill>
                <a:latin typeface="Arial" panose="020B0604020202020204"/>
                <a:ea typeface="Verdana"/>
                <a:cs typeface="Arial"/>
              </a:rPr>
              <a:t>Know how to appraise the quality of research evidence.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4D4D51"/>
                </a:solidFill>
                <a:latin typeface="Arial" panose="020B0604020202020204"/>
                <a:ea typeface="Verdana"/>
                <a:cs typeface="Arial"/>
              </a:rPr>
              <a:t>Have had a chance to apply the learning in practice. </a:t>
            </a:r>
          </a:p>
          <a:p>
            <a:endParaRPr lang="en-US" sz="1400">
              <a:solidFill>
                <a:srgbClr val="4D4D51"/>
              </a:solidFill>
              <a:highlight>
                <a:srgbClr val="FFFF00"/>
              </a:highlight>
              <a:latin typeface="Arial" panose="020B0604020202020204"/>
              <a:ea typeface="Verdana"/>
              <a:cs typeface="Arial"/>
            </a:endParaRPr>
          </a:p>
          <a:p>
            <a:r>
              <a:rPr lang="en-US" sz="1400" b="1">
                <a:latin typeface="Arial"/>
                <a:cs typeface="Arial"/>
              </a:rPr>
              <a:t>Workshop 2: </a:t>
            </a:r>
            <a:r>
              <a:rPr lang="en-US" sz="1400">
                <a:latin typeface="Arial"/>
                <a:cs typeface="Arial"/>
              </a:rPr>
              <a:t>Making good Judgements </a:t>
            </a:r>
          </a:p>
          <a:p>
            <a:r>
              <a:rPr lang="en-US" sz="1400" b="1">
                <a:latin typeface="Arial"/>
                <a:cs typeface="Arial"/>
              </a:rPr>
              <a:t>By the end of this workshop, leaders will be able to:</a:t>
            </a:r>
            <a:endParaRPr lang="en-US"/>
          </a:p>
          <a:p>
            <a:r>
              <a:rPr lang="en-US" sz="1400">
                <a:ea typeface="+mn-lt"/>
                <a:cs typeface="+mn-lt"/>
              </a:rPr>
              <a:t>Have reflected on their individual skills of good judgement and decision-making (including confidence calibration, cognitive reflection, open-mindedness, pattern recognition, and how they respond to ethical dilemmas).</a:t>
            </a:r>
            <a:endParaRPr lang="en-US">
              <a:cs typeface="Arial"/>
            </a:endParaRPr>
          </a:p>
          <a:p>
            <a:r>
              <a:rPr lang="en-US" sz="1400">
                <a:ea typeface="+mn-lt"/>
                <a:cs typeface="+mn-lt"/>
              </a:rPr>
              <a:t>Be able to describe the benefits of forming judgements and making decisions in diverse groups.</a:t>
            </a:r>
            <a:endParaRPr lang="en-US">
              <a:cs typeface="Arial"/>
            </a:endParaRPr>
          </a:p>
          <a:p>
            <a:r>
              <a:rPr lang="en-US" sz="1400">
                <a:ea typeface="+mn-lt"/>
                <a:cs typeface="+mn-lt"/>
              </a:rPr>
              <a:t>Be able to implement a structured method for group-work, to help </a:t>
            </a:r>
            <a:r>
              <a:rPr lang="en-US" sz="1400" err="1">
                <a:ea typeface="+mn-lt"/>
                <a:cs typeface="+mn-lt"/>
              </a:rPr>
              <a:t>maximise</a:t>
            </a:r>
            <a:r>
              <a:rPr lang="en-US" sz="1400">
                <a:ea typeface="+mn-lt"/>
                <a:cs typeface="+mn-lt"/>
              </a:rPr>
              <a:t> individual contributions and avoid some of the common pitfalls of groupthink. </a:t>
            </a:r>
            <a:endParaRPr lang="en-US">
              <a:latin typeface="Arial"/>
              <a:cs typeface="Arial"/>
            </a:endParaRPr>
          </a:p>
          <a:p>
            <a:endParaRPr lang="en-US" sz="1400">
              <a:solidFill>
                <a:srgbClr val="4D4D51"/>
              </a:solidFill>
              <a:cs typeface="Arial"/>
            </a:endParaRPr>
          </a:p>
          <a:p>
            <a:r>
              <a:rPr lang="en-US" sz="1400" b="1">
                <a:latin typeface="Arial"/>
                <a:cs typeface="Arial"/>
              </a:rPr>
              <a:t>Workshop 3: </a:t>
            </a:r>
            <a:r>
              <a:rPr lang="en-US" sz="1400">
                <a:latin typeface="Arial"/>
                <a:cs typeface="Arial"/>
              </a:rPr>
              <a:t>Your learning journey</a:t>
            </a:r>
          </a:p>
          <a:p>
            <a:r>
              <a:rPr lang="en-US" sz="1400" b="1">
                <a:latin typeface="Arial"/>
                <a:cs typeface="Arial"/>
              </a:rPr>
              <a:t>By the end of this workshop, leaders will have to: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Leaders deliver their presentations on their learning journeys</a:t>
            </a:r>
          </a:p>
        </p:txBody>
      </p:sp>
    </p:spTree>
    <p:extLst>
      <p:ext uri="{BB962C8B-B14F-4D97-AF65-F5344CB8AC3E}">
        <p14:creationId xmlns:p14="http://schemas.microsoft.com/office/powerpoint/2010/main" val="89915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8B96-8A1E-2D42-BEFC-120BDC18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1F1F3D"/>
                </a:solidFill>
                <a:latin typeface="Arial Black"/>
              </a:rPr>
              <a:t>Deliberate Practice</a:t>
            </a:r>
            <a:endParaRPr lang="en-US">
              <a:solidFill>
                <a:srgbClr val="1F1F3D"/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45CADECB-C5B0-B1A1-369A-E326CFFC3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7768FA-A5CB-1FE1-1125-B7F5280FC460}"/>
              </a:ext>
            </a:extLst>
          </p:cNvPr>
          <p:cNvSpPr txBox="1"/>
          <p:nvPr/>
        </p:nvSpPr>
        <p:spPr>
          <a:xfrm>
            <a:off x="3601954" y="1440655"/>
            <a:ext cx="8341894" cy="37548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Deliberate</a:t>
            </a:r>
            <a:r>
              <a:rPr lang="en-US" sz="1400" b="1">
                <a:latin typeface="Arial"/>
                <a:ea typeface="Verdana"/>
                <a:cs typeface="Arial"/>
              </a:rPr>
              <a:t> practice 1</a:t>
            </a:r>
            <a:r>
              <a:rPr lang="en-US" sz="1400" b="1">
                <a:latin typeface="Arial"/>
                <a:cs typeface="Arial"/>
              </a:rPr>
              <a:t>:</a:t>
            </a:r>
            <a:r>
              <a:rPr lang="en-US" sz="1400">
                <a:latin typeface="Arial"/>
                <a:cs typeface="Arial"/>
              </a:rPr>
              <a:t> </a:t>
            </a:r>
            <a:r>
              <a:rPr lang="en-US" sz="1400">
                <a:latin typeface="Arial"/>
                <a:ea typeface="Verdana"/>
                <a:cs typeface="Arial"/>
              </a:rPr>
              <a:t>Public narrative</a:t>
            </a:r>
            <a:endParaRPr lang="en-US" sz="1400">
              <a:latin typeface="Arial"/>
              <a:cs typeface="Arial"/>
            </a:endParaRPr>
          </a:p>
          <a:p>
            <a:r>
              <a:rPr lang="en-US" sz="1400" b="1">
                <a:solidFill>
                  <a:srgbClr val="000000"/>
                </a:solidFill>
                <a:latin typeface="Arial" panose="020B0604020202020204"/>
                <a:ea typeface="Verdana"/>
                <a:cs typeface="Arial"/>
              </a:rPr>
              <a:t>By the end of your session, leaders will have:</a:t>
            </a: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Arial"/>
              </a:rPr>
              <a:t> </a:t>
            </a:r>
          </a:p>
          <a:p>
            <a:r>
              <a:rPr lang="en-US" sz="1400">
                <a:latin typeface="Arial"/>
                <a:ea typeface="Verdana"/>
                <a:cs typeface="Arial"/>
              </a:rPr>
              <a:t>Deliberately practiced their prepared public narrative</a:t>
            </a:r>
          </a:p>
          <a:p>
            <a:r>
              <a:rPr lang="en-US" sz="1400">
                <a:latin typeface="Arial"/>
                <a:ea typeface="Verdana"/>
                <a:cs typeface="Arial"/>
              </a:rPr>
              <a:t>Received feedback from their coach and peers and had the opportunity to re-practice based on that feedback</a:t>
            </a:r>
          </a:p>
          <a:p>
            <a:r>
              <a:rPr lang="en-US" sz="1400">
                <a:latin typeface="Arial"/>
                <a:ea typeface="Verdana"/>
                <a:cs typeface="Arial"/>
              </a:rPr>
              <a:t>Developed confidence and the ability to apply public narrative in their work as a leader</a:t>
            </a:r>
          </a:p>
          <a:p>
            <a:endParaRPr lang="en-US" sz="1400">
              <a:solidFill>
                <a:srgbClr val="000000"/>
              </a:solidFill>
              <a:latin typeface="Arial" panose="020B0604020202020204"/>
              <a:ea typeface="Verdana"/>
              <a:cs typeface="Arial"/>
            </a:endParaRPr>
          </a:p>
          <a:p>
            <a:r>
              <a:rPr lang="en-US" sz="1400" b="1">
                <a:latin typeface="Arial" panose="020B0604020202020204"/>
                <a:ea typeface="Verdana"/>
                <a:cs typeface="Arial"/>
              </a:rPr>
              <a:t>Deliberate practice 2: </a:t>
            </a:r>
            <a:r>
              <a:rPr lang="en-US" sz="1400">
                <a:latin typeface="Arial" panose="020B0604020202020204"/>
                <a:ea typeface="Verdana"/>
                <a:cs typeface="Arial"/>
              </a:rPr>
              <a:t>Equity diversity and inclusion</a:t>
            </a:r>
          </a:p>
          <a:p>
            <a:r>
              <a:rPr lang="en-US" sz="1400" b="1">
                <a:latin typeface="Arial" panose="020B0604020202020204"/>
                <a:ea typeface="Verdana"/>
                <a:cs typeface="Arial"/>
              </a:rPr>
              <a:t>By the end of your session, leaders will have:</a:t>
            </a:r>
          </a:p>
          <a:p>
            <a:r>
              <a:rPr lang="en-US" sz="1400">
                <a:latin typeface="Arial" panose="020B0604020202020204"/>
                <a:ea typeface="Verdana"/>
                <a:cs typeface="Arial"/>
              </a:rPr>
              <a:t>• Deliberately practiced their identified area</a:t>
            </a:r>
          </a:p>
          <a:p>
            <a:r>
              <a:rPr lang="en-US" sz="1400">
                <a:latin typeface="Arial" panose="020B0604020202020204"/>
                <a:ea typeface="Verdana"/>
                <a:cs typeface="Arial"/>
              </a:rPr>
              <a:t>• Received feedback from their coach and peers and had the opportunity to re-practice based on that feedback</a:t>
            </a:r>
          </a:p>
          <a:p>
            <a:r>
              <a:rPr lang="en-US" sz="1400">
                <a:latin typeface="Arial" panose="020B0604020202020204"/>
                <a:ea typeface="Verdana"/>
                <a:cs typeface="Arial"/>
              </a:rPr>
              <a:t>• Developed confidence and the ability to address areas of EDI within their practice</a:t>
            </a:r>
          </a:p>
          <a:p>
            <a:endParaRPr lang="en-US" sz="1400">
              <a:solidFill>
                <a:srgbClr val="000000"/>
              </a:solidFill>
              <a:latin typeface="Arial" panose="020B0604020202020204"/>
              <a:ea typeface="Verdana"/>
              <a:cs typeface="Arial"/>
            </a:endParaRPr>
          </a:p>
          <a:p>
            <a:endParaRPr lang="en-US" sz="1400">
              <a:latin typeface="Arial" panose="020B0604020202020204"/>
              <a:ea typeface="Verdana"/>
              <a:cs typeface="Calibri"/>
            </a:endParaRPr>
          </a:p>
          <a:p>
            <a:r>
              <a:rPr lang="en-US" sz="1400" b="1">
                <a:latin typeface="Arial" panose="020B0604020202020204"/>
                <a:ea typeface="Verdana"/>
                <a:cs typeface="Arial"/>
              </a:rPr>
              <a:t>Deliberate practice 3: </a:t>
            </a:r>
            <a:r>
              <a:rPr lang="en-US" sz="1400">
                <a:latin typeface="Arial" panose="020B0604020202020204"/>
                <a:ea typeface="Verdana"/>
                <a:cs typeface="Arial"/>
              </a:rPr>
              <a:t>Leaders choice</a:t>
            </a:r>
            <a:endParaRPr lang="en-US"/>
          </a:p>
          <a:p>
            <a:endParaRPr lang="en-US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78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8B96-8A1E-2D42-BEFC-120BDC18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1F1F3D"/>
                </a:solidFill>
                <a:latin typeface="Arial Black"/>
              </a:rPr>
              <a:t>Self Study Modules</a:t>
            </a:r>
            <a:endParaRPr lang="en-US">
              <a:solidFill>
                <a:srgbClr val="1F1F3D"/>
              </a:solidFill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45CADECB-C5B0-B1A1-369A-E326CFFC3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2" y="633413"/>
            <a:ext cx="619379" cy="13457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7768FA-A5CB-1FE1-1125-B7F5280FC460}"/>
              </a:ext>
            </a:extLst>
          </p:cNvPr>
          <p:cNvSpPr txBox="1"/>
          <p:nvPr/>
        </p:nvSpPr>
        <p:spPr>
          <a:xfrm>
            <a:off x="3619500" y="761999"/>
            <a:ext cx="8341894" cy="63401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cs typeface="Arial"/>
              </a:rPr>
              <a:t>Self study 1: </a:t>
            </a:r>
            <a:r>
              <a:rPr lang="en-US" sz="1400">
                <a:cs typeface="Arial"/>
              </a:rPr>
              <a:t>Public Narrative </a:t>
            </a:r>
          </a:p>
          <a:p>
            <a:r>
              <a:rPr lang="en-US" sz="1400" b="1">
                <a:cs typeface="Arial"/>
              </a:rPr>
              <a:t>By the end of this module, leaders will be able to: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ea typeface="+mn-lt"/>
                <a:cs typeface="+mn-lt"/>
              </a:rPr>
              <a:t>To have an understanding of the elements of public narrative and how it can be used in a variety of contexts.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ea typeface="+mn-lt"/>
                <a:cs typeface="+mn-lt"/>
              </a:rPr>
              <a:t>To apply the public narrative principles to a story of self which exemplifies the key change desired.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ea typeface="+mn-lt"/>
                <a:cs typeface="+mn-lt"/>
              </a:rPr>
              <a:t>To write your own public narrative which includes 3 parts - self, us and now - to call others to action and prepare to practice with colleagues in your group session.</a:t>
            </a:r>
          </a:p>
          <a:p>
            <a:pPr marL="285750" indent="-285750">
              <a:buFont typeface="Arial"/>
              <a:buChar char="•"/>
            </a:pPr>
            <a:endParaRPr lang="en-US" sz="1400">
              <a:latin typeface="Arial"/>
              <a:cs typeface="Arial"/>
            </a:endParaRPr>
          </a:p>
          <a:p>
            <a:r>
              <a:rPr lang="en-US" sz="1400" b="1">
                <a:latin typeface="Arial"/>
                <a:cs typeface="Arial"/>
              </a:rPr>
              <a:t>Self study 2: </a:t>
            </a:r>
            <a:r>
              <a:rPr lang="en-US" sz="1400">
                <a:latin typeface="Arial"/>
                <a:cs typeface="Arial"/>
              </a:rPr>
              <a:t>Applying research &amp; best practice</a:t>
            </a:r>
            <a:endParaRPr lang="en-US" sz="1400">
              <a:cs typeface="Arial"/>
            </a:endParaRPr>
          </a:p>
          <a:p>
            <a:r>
              <a:rPr lang="en-US" sz="1400" b="1">
                <a:solidFill>
                  <a:srgbClr val="000000"/>
                </a:solidFill>
                <a:latin typeface="Arial" panose="020B0604020202020204"/>
                <a:ea typeface="Verdana"/>
                <a:cs typeface="Arial"/>
              </a:rPr>
              <a:t>By the end of this module, leaders will be able to: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Arial"/>
              </a:rPr>
              <a:t>Reflected on what evidence means to you in the decision-making process.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Arial"/>
              </a:rPr>
              <a:t>Described the steps needed to show evidence of impact.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Arial"/>
              </a:rPr>
              <a:t>Identified the different types of research and evidence available and how they might be used.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Arial"/>
              </a:rPr>
              <a:t>Be able to search for evidence using the What Works for Children's Social Care evidence store.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Verdana"/>
                <a:cs typeface="Arial"/>
              </a:rPr>
              <a:t>Considered how to link research to your day-to-day work.</a:t>
            </a:r>
          </a:p>
          <a:p>
            <a:endParaRPr lang="en-US" sz="1400">
              <a:latin typeface="Arial"/>
              <a:ea typeface="Verdana"/>
              <a:cs typeface="Arial"/>
            </a:endParaRPr>
          </a:p>
          <a:p>
            <a:r>
              <a:rPr lang="en-US" sz="1400" b="1">
                <a:latin typeface="Arial"/>
                <a:ea typeface="Verdana"/>
                <a:cs typeface="Arial"/>
              </a:rPr>
              <a:t>Self study 3: </a:t>
            </a: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LGBTQ+ </a:t>
            </a:r>
          </a:p>
          <a:p>
            <a:r>
              <a:rPr lang="en-US" sz="1400" b="1">
                <a:latin typeface="Arial"/>
                <a:ea typeface="Verdana"/>
                <a:cs typeface="Arial"/>
              </a:rPr>
              <a:t>By the end of this module, leaders will be able to: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To identify LGBTQ+ current context and landscape and reflect on how we think and talk about sexuality, sexual orientation and gender.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To consider challenges LGBTQ+ people may face including children, young people and families as well as team members and self.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To explore good practice and share what leaders can do to build a LGBTQ+ </a:t>
            </a:r>
            <a:r>
              <a:rPr lang="en-US" sz="1400" err="1">
                <a:solidFill>
                  <a:srgbClr val="000000"/>
                </a:solidFill>
                <a:latin typeface="Arial"/>
                <a:ea typeface="Verdana"/>
                <a:cs typeface="Arial"/>
              </a:rPr>
              <a:t>organisational</a:t>
            </a: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 culture that supports inclusive and affirming social work practice.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solidFill>
                  <a:srgbClr val="000000"/>
                </a:solidFill>
                <a:latin typeface="Arial"/>
                <a:ea typeface="Verdana"/>
                <a:cs typeface="Arial"/>
              </a:rPr>
              <a:t>To prepare for your deliberate practice session, creating opportunities to apply and explore this learning further.</a:t>
            </a:r>
          </a:p>
          <a:p>
            <a:pPr marL="285750" indent="-285750">
              <a:buFont typeface="Arial"/>
              <a:buChar char="•"/>
            </a:pPr>
            <a:endParaRPr lang="en-US" sz="1400">
              <a:highlight>
                <a:srgbClr val="FFFF00"/>
              </a:highlight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400">
              <a:latin typeface="Arial"/>
              <a:ea typeface="Verdana"/>
              <a:cs typeface="Arial"/>
            </a:endParaRPr>
          </a:p>
          <a:p>
            <a:endParaRPr lang="en-US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2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thways programme">
      <a:dk1>
        <a:srgbClr val="000000"/>
      </a:dk1>
      <a:lt1>
        <a:srgbClr val="FFFFFF"/>
      </a:lt1>
      <a:dk2>
        <a:srgbClr val="1F1F3C"/>
      </a:dk2>
      <a:lt2>
        <a:srgbClr val="F0EEE9"/>
      </a:lt2>
      <a:accent1>
        <a:srgbClr val="FF050F"/>
      </a:accent1>
      <a:accent2>
        <a:srgbClr val="02CCA3"/>
      </a:accent2>
      <a:accent3>
        <a:srgbClr val="FF6700"/>
      </a:accent3>
      <a:accent4>
        <a:srgbClr val="FFA630"/>
      </a:accent4>
      <a:accent5>
        <a:srgbClr val="02CCA3"/>
      </a:accent5>
      <a:accent6>
        <a:srgbClr val="FF6700"/>
      </a:accent6>
      <a:hlink>
        <a:srgbClr val="02CCA3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thway 1 catch up PP" id="{DE9EA308-4949-499C-9829-8DC01A8F5970}" vid="{80738CA3-72EC-41F5-8B87-BED94AC3C4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96E9AF1E4AC49805F545FC5E20CCF" ma:contentTypeVersion="18" ma:contentTypeDescription="Create a new document." ma:contentTypeScope="" ma:versionID="47e5a99b6d5bb4066d2e2be40e81e195">
  <xsd:schema xmlns:xsd="http://www.w3.org/2001/XMLSchema" xmlns:xs="http://www.w3.org/2001/XMLSchema" xmlns:p="http://schemas.microsoft.com/office/2006/metadata/properties" xmlns:ns2="5ca37efe-165b-42d7-a33d-26e30aa6e53b" xmlns:ns3="535a1f9a-b86d-4beb-9da6-7bde6bb47bb6" targetNamespace="http://schemas.microsoft.com/office/2006/metadata/properties" ma:root="true" ma:fieldsID="36bbe1c0197f60dcbdefe6888fb76cc0" ns2:_="" ns3:_="">
    <xsd:import namespace="5ca37efe-165b-42d7-a33d-26e30aa6e53b"/>
    <xsd:import namespace="535a1f9a-b86d-4beb-9da6-7bde6bb47b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37efe-165b-42d7-a33d-26e30aa6e5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05aeeb3-3e7d-4c20-a31e-cadcc35f10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5a1f9a-b86d-4beb-9da6-7bde6bb47bb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e0dca24-c025-436b-a84e-4a2115ea5851}" ma:internalName="TaxCatchAll" ma:showField="CatchAllData" ma:web="535a1f9a-b86d-4beb-9da6-7bde6bb47b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a37efe-165b-42d7-a33d-26e30aa6e53b">
      <Terms xmlns="http://schemas.microsoft.com/office/infopath/2007/PartnerControls"/>
    </lcf76f155ced4ddcb4097134ff3c332f>
    <TaxCatchAll xmlns="535a1f9a-b86d-4beb-9da6-7bde6bb47bb6" xsi:nil="true"/>
  </documentManagement>
</p:properties>
</file>

<file path=customXml/itemProps1.xml><?xml version="1.0" encoding="utf-8"?>
<ds:datastoreItem xmlns:ds="http://schemas.openxmlformats.org/officeDocument/2006/customXml" ds:itemID="{6D67A3A6-26CA-4548-819F-87C933FED4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D1962B-171D-4AFB-8EF0-730A0BD47EBB}"/>
</file>

<file path=customXml/itemProps3.xml><?xml version="1.0" encoding="utf-8"?>
<ds:datastoreItem xmlns:ds="http://schemas.openxmlformats.org/officeDocument/2006/customXml" ds:itemID="{55DD04E0-D113-4640-A856-FEF444BD6582}">
  <ds:schemaRefs>
    <ds:schemaRef ds:uri="535a1f9a-b86d-4beb-9da6-7bde6bb47bb6"/>
    <ds:schemaRef ds:uri="5ca37efe-165b-42d7-a33d-26e30aa6e53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1803</Words>
  <Application>Microsoft Office PowerPoint</Application>
  <PresentationFormat>Widescreen</PresentationFormat>
  <Paragraphs>188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Arial,Sans-Serif</vt:lpstr>
      <vt:lpstr>Calibri</vt:lpstr>
      <vt:lpstr>Office Theme</vt:lpstr>
      <vt:lpstr>P2: Learning Outcomes</vt:lpstr>
      <vt:lpstr>PowerPoint Presentation</vt:lpstr>
      <vt:lpstr>PowerPoint Presentation</vt:lpstr>
      <vt:lpstr>Residential 1</vt:lpstr>
      <vt:lpstr>Residential 2</vt:lpstr>
      <vt:lpstr>R2 continued...</vt:lpstr>
      <vt:lpstr>Workshop Modules</vt:lpstr>
      <vt:lpstr>Deliberate Practice</vt:lpstr>
      <vt:lpstr>Self Study Modules</vt:lpstr>
      <vt:lpstr>Self Study Modules</vt:lpstr>
      <vt:lpstr>Self Study Modules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Abigail Cole</cp:lastModifiedBy>
  <cp:revision>2</cp:revision>
  <dcterms:created xsi:type="dcterms:W3CDTF">2023-04-11T15:46:35Z</dcterms:created>
  <dcterms:modified xsi:type="dcterms:W3CDTF">2023-04-19T15:36:20Z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0x010100C6796E9AF1E4AC49805F545FC5E20CCF</vt:lpwstr>
  </property>
  <property fmtid="{D5CDD505-2E9C-101B-9397-08002B2CF9AE}" pid="3" name="MediaServiceImageTags">
    <vt:lpwstr/>
  </property>
</Properties>
</file>